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16"/>
  </p:notesMasterIdLst>
  <p:sldIdLst>
    <p:sldId id="666" r:id="rId2"/>
    <p:sldId id="629" r:id="rId3"/>
    <p:sldId id="632" r:id="rId4"/>
    <p:sldId id="644" r:id="rId5"/>
    <p:sldId id="668" r:id="rId6"/>
    <p:sldId id="641" r:id="rId7"/>
    <p:sldId id="635" r:id="rId8"/>
    <p:sldId id="650" r:id="rId9"/>
    <p:sldId id="653" r:id="rId10"/>
    <p:sldId id="656" r:id="rId11"/>
    <p:sldId id="669" r:id="rId12"/>
    <p:sldId id="671" r:id="rId13"/>
    <p:sldId id="659" r:id="rId14"/>
    <p:sldId id="665" r:id="rId15"/>
  </p:sldIdLst>
  <p:sldSz cx="9144000" cy="6858000" type="screen4x3"/>
  <p:notesSz cx="9928225" cy="6669088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ітлий стиль 2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434" autoAdjust="0"/>
  </p:normalViewPr>
  <p:slideViewPr>
    <p:cSldViewPr>
      <p:cViewPr varScale="1">
        <p:scale>
          <a:sx n="117" d="100"/>
          <a:sy n="117" d="100"/>
        </p:scale>
        <p:origin x="15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3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33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fld id="{48955017-4DB0-43D1-AA5A-6911A6E5A587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167063"/>
            <a:ext cx="7943850" cy="30019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125"/>
            <a:ext cx="4302125" cy="333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13" y="6334125"/>
            <a:ext cx="4302125" cy="333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fld id="{935982B7-E739-4C54-82CA-9D9EF21F7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062" indent="-296178"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711" indent="-236943"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595" indent="-236943"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480" indent="-236943"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365" indent="-236943" defTabSz="942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249" indent="-236943" defTabSz="942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133" indent="-236943" defTabSz="942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018" indent="-236943" defTabSz="942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2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327F4F-C6B5-4262-A68D-A3C5C391B678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42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66763"/>
            <a:ext cx="5105400" cy="38290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/>
              <a:t>Треба замінити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16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982B7-E739-4C54-82CA-9D9EF21F7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13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062" indent="-296178"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711" indent="-236943"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595" indent="-236943"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480" indent="-236943" defTabSz="9428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365" indent="-236943" defTabSz="942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249" indent="-236943" defTabSz="942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133" indent="-236943" defTabSz="942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018" indent="-236943" defTabSz="942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2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327F4F-C6B5-4262-A68D-A3C5C391B678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Arial"/>
              </a:rPr>
              <a:pPr marL="0" marR="0" lvl="0" indent="0" algn="r" defTabSz="942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altLang="zh-TW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66763"/>
            <a:ext cx="5105400" cy="38290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/>
              <a:t>Треба замінити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841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6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57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38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7277100" y="6699250"/>
            <a:ext cx="2027238" cy="315913"/>
          </a:xfrm>
          <a:prstGeom prst="rect">
            <a:avLst/>
          </a:prstGeom>
          <a:noFill/>
          <a:ln>
            <a:miter lim="800000"/>
          </a:ln>
        </p:spPr>
        <p:txBody>
          <a:bodyPr lIns="92075" tIns="46038" rIns="92075" bIns="46038"/>
          <a:lstStyle>
            <a:lvl1pPr marL="0" indent="0">
              <a:lnSpc>
                <a:spcPct val="65000"/>
              </a:lnSpc>
              <a:buFont typeface="Wingdings" pitchFamily="2" charset="2"/>
              <a:buNone/>
              <a:defRPr sz="1200">
                <a:solidFill>
                  <a:srgbClr val="FBE965"/>
                </a:solidFill>
              </a:defRPr>
            </a:lvl1pPr>
          </a:lstStyle>
          <a:p>
            <a:r>
              <a:rPr lang="en-US"/>
              <a:t>©</a:t>
            </a:r>
            <a:r>
              <a:rPr lang="uk-UA"/>
              <a:t>2007, </a:t>
            </a:r>
            <a:r>
              <a:rPr lang="en-US"/>
              <a:t>elearning.lutsk.ua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688319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0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8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22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060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75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791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58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96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2A2B-601D-475C-A518-519225FE8D9A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EBF1-2225-4E45-988C-1C97B9755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14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stup.edbo.gov.u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ои документы\Desktop\Нова папка (2)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938"/>
            <a:ext cx="9147176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документы\Desktop\календар\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pic>
        <p:nvPicPr>
          <p:cNvPr id="5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176" y="0"/>
            <a:ext cx="9147176" cy="20608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63134"/>
            <a:ext cx="8784978" cy="1997714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Технічний фаховий коледж 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ЛНТУ </a:t>
            </a:r>
            <a:r>
              <a:rPr lang="uk-U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itchFamily="34" charset="0"/>
              </a:rPr>
              <a:t/>
            </a:r>
            <a:br>
              <a:rPr lang="uk-U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itchFamily="34" charset="0"/>
              </a:rPr>
            </a:br>
            <a:r>
              <a:rPr lang="uk-UA" sz="2800" b="1" dirty="0">
                <a:solidFill>
                  <a:schemeClr val="bg1"/>
                </a:solidFill>
                <a:latin typeface="Arial Black" pitchFamily="34" charset="0"/>
                <a:ea typeface="+mn-ea"/>
                <a:cs typeface="Arial"/>
              </a:rPr>
              <a:t>здійснює підготовку </a:t>
            </a:r>
            <a:br>
              <a:rPr lang="uk-UA" sz="2800" b="1" dirty="0">
                <a:solidFill>
                  <a:schemeClr val="bg1"/>
                </a:solidFill>
                <a:latin typeface="Arial Black" pitchFamily="34" charset="0"/>
                <a:ea typeface="+mn-ea"/>
                <a:cs typeface="Arial"/>
              </a:rPr>
            </a:br>
            <a:r>
              <a:rPr lang="uk-UA" sz="2800" b="1" dirty="0">
                <a:solidFill>
                  <a:schemeClr val="bg1"/>
                </a:solidFill>
                <a:latin typeface="Arial Black" pitchFamily="34" charset="0"/>
                <a:ea typeface="+mn-ea"/>
                <a:cs typeface="Arial"/>
              </a:rPr>
              <a:t>ОКР «кваліфікований робітник» </a:t>
            </a:r>
            <a:br>
              <a:rPr lang="uk-UA" sz="2800" b="1" dirty="0">
                <a:solidFill>
                  <a:schemeClr val="bg1"/>
                </a:solidFill>
                <a:latin typeface="Arial Black" pitchFamily="34" charset="0"/>
                <a:ea typeface="+mn-ea"/>
                <a:cs typeface="Arial"/>
              </a:rPr>
            </a:br>
            <a:r>
              <a:rPr lang="uk-UA" sz="2800" b="1" dirty="0">
                <a:solidFill>
                  <a:schemeClr val="bg1"/>
                </a:solidFill>
                <a:latin typeface="Arial Black" pitchFamily="34" charset="0"/>
                <a:ea typeface="+mn-ea"/>
                <a:cs typeface="Arial"/>
              </a:rPr>
              <a:t>на основі </a:t>
            </a:r>
            <a:r>
              <a:rPr lang="uk-UA" sz="2800" b="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Arial"/>
              </a:rPr>
              <a:t>БСО </a:t>
            </a:r>
            <a:r>
              <a:rPr lang="uk-UA" sz="2800" b="1" dirty="0">
                <a:solidFill>
                  <a:schemeClr val="bg1"/>
                </a:solidFill>
                <a:latin typeface="Arial Black" pitchFamily="34" charset="0"/>
                <a:ea typeface="+mn-ea"/>
                <a:cs typeface="Arial"/>
              </a:rPr>
              <a:t>(9 кл.)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1279" y="1916832"/>
            <a:ext cx="8881124" cy="4686771"/>
          </a:xfrm>
          <a:ln>
            <a:miter lim="800000"/>
          </a:ln>
        </p:spPr>
        <p:txBody>
          <a:bodyPr rtlCol="0" anchor="ctr">
            <a:noAutofit/>
          </a:bodyPr>
          <a:lstStyle/>
          <a:p>
            <a:pPr marL="274320" algn="just" eaLnBrk="1" fontAlgn="auto" hangingPunct="1">
              <a:lnSpc>
                <a:spcPct val="100000"/>
              </a:lnSpc>
              <a:spcAft>
                <a:spcPct val="0"/>
              </a:spcAft>
              <a:defRPr/>
            </a:pPr>
            <a:endParaRPr lang="uk-UA" sz="3200" dirty="0">
              <a:solidFill>
                <a:schemeClr val="bg1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ct val="0"/>
              </a:spcAft>
              <a:buNone/>
              <a:defRPr/>
            </a:pPr>
            <a:endParaRPr lang="uk-UA" sz="3200" dirty="0">
              <a:solidFill>
                <a:schemeClr val="bg1"/>
              </a:solidFill>
            </a:endParaRPr>
          </a:p>
          <a:p>
            <a:pPr marL="434975" indent="-434975">
              <a:lnSpc>
                <a:spcPct val="100000"/>
              </a:lnSpc>
              <a:defRPr/>
            </a:pPr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Майстер з діагностики та налагодження  електронного устаткування автомобільних засобів (2р. 5 </a:t>
            </a: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міс)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  <a:p>
            <a:pPr marL="434975" indent="-434975" eaLnBrk="1" fontAlgn="auto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Слюсар з ремонту колісних     транспортних засобів  (2р. 6 міс).</a:t>
            </a:r>
          </a:p>
          <a:p>
            <a:pPr marL="434975" indent="-434975">
              <a:lnSpc>
                <a:spcPct val="100000"/>
              </a:lnSpc>
              <a:spcBef>
                <a:spcPct val="0"/>
              </a:spcBef>
              <a:defRPr/>
            </a:pPr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Електрозварник ручного </a:t>
            </a:r>
          </a:p>
          <a:p>
            <a:pPr marL="434975" indent="-43497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    зварювання (3 р.).</a:t>
            </a:r>
          </a:p>
          <a:p>
            <a:pPr marL="434975" indent="-434975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Кравець, вишивальник (3 р.).</a:t>
            </a:r>
          </a:p>
          <a:p>
            <a:pPr marL="27432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uk-UA" sz="3200" dirty="0">
              <a:solidFill>
                <a:schemeClr val="bg1"/>
              </a:solidFill>
            </a:endParaRPr>
          </a:p>
          <a:p>
            <a:pPr marL="27432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chemeClr val="bg1"/>
              </a:solidFill>
            </a:endParaRPr>
          </a:p>
          <a:p>
            <a:pPr marL="27432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документы\Desktop\календар\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pic>
        <p:nvPicPr>
          <p:cNvPr id="5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176" y="0"/>
            <a:ext cx="9147176" cy="20608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63134"/>
            <a:ext cx="8784978" cy="199771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uk-UA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Технічний фаховий коледж 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ЛНТУ </a:t>
            </a:r>
            <a:r>
              <a:rPr lang="uk-U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itchFamily="34" charset="0"/>
              </a:rPr>
              <a:t/>
            </a:r>
            <a:br>
              <a:rPr lang="uk-U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itchFamily="34" charset="0"/>
              </a:rPr>
            </a:br>
            <a:r>
              <a:rPr lang="uk-UA" sz="2800" b="1" dirty="0">
                <a:solidFill>
                  <a:schemeClr val="bg1"/>
                </a:solidFill>
                <a:latin typeface="Arial Black" pitchFamily="34" charset="0"/>
                <a:cs typeface="Arial"/>
              </a:rPr>
              <a:t>здійснює підготовку </a:t>
            </a:r>
            <a:br>
              <a:rPr lang="uk-UA" sz="2800" b="1" dirty="0">
                <a:solidFill>
                  <a:schemeClr val="bg1"/>
                </a:solidFill>
                <a:latin typeface="Arial Black" pitchFamily="34" charset="0"/>
                <a:cs typeface="Arial"/>
              </a:rPr>
            </a:br>
            <a:r>
              <a:rPr lang="uk-UA" sz="2800" b="1" dirty="0">
                <a:solidFill>
                  <a:schemeClr val="bg1"/>
                </a:solidFill>
                <a:latin typeface="Arial Black" pitchFamily="34" charset="0"/>
                <a:cs typeface="Arial"/>
              </a:rPr>
              <a:t>ОКР «кваліфікований робітник» </a:t>
            </a:r>
            <a:r>
              <a:rPr lang="uk-UA" sz="2800" b="1" dirty="0">
                <a:solidFill>
                  <a:prstClr val="white"/>
                </a:solidFill>
                <a:latin typeface="Arial Black" pitchFamily="34" charset="0"/>
                <a:cs typeface="Arial"/>
              </a:rPr>
              <a:t/>
            </a:r>
            <a:br>
              <a:rPr lang="uk-UA" sz="2800" b="1" dirty="0">
                <a:solidFill>
                  <a:prstClr val="white"/>
                </a:solidFill>
                <a:latin typeface="Arial Black" pitchFamily="34" charset="0"/>
                <a:cs typeface="Arial"/>
              </a:rPr>
            </a:br>
            <a:r>
              <a:rPr lang="uk-UA" sz="2800" b="1" dirty="0">
                <a:solidFill>
                  <a:prstClr val="white"/>
                </a:solidFill>
                <a:latin typeface="Arial Black" pitchFamily="34" charset="0"/>
                <a:cs typeface="Arial"/>
              </a:rPr>
              <a:t>на основі ПЗСО (11 </a:t>
            </a:r>
            <a:r>
              <a:rPr lang="uk-UA" sz="2800" b="1" dirty="0" err="1">
                <a:solidFill>
                  <a:prstClr val="white"/>
                </a:solidFill>
                <a:latin typeface="Arial Black" pitchFamily="34" charset="0"/>
                <a:cs typeface="Arial"/>
              </a:rPr>
              <a:t>кл</a:t>
            </a:r>
            <a:r>
              <a:rPr lang="uk-UA" sz="2800" b="1" dirty="0">
                <a:solidFill>
                  <a:prstClr val="white"/>
                </a:solidFill>
                <a:latin typeface="Arial Black" pitchFamily="34" charset="0"/>
                <a:cs typeface="Arial"/>
              </a:rPr>
              <a:t>.)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1279" y="1916832"/>
            <a:ext cx="8881124" cy="4686771"/>
          </a:xfrm>
          <a:ln>
            <a:miter lim="800000"/>
          </a:ln>
        </p:spPr>
        <p:txBody>
          <a:bodyPr rtlCol="0" anchor="ctr">
            <a:noAutofit/>
          </a:bodyPr>
          <a:lstStyle/>
          <a:p>
            <a:pPr marL="274320" algn="just" eaLnBrk="1" fontAlgn="auto" hangingPunct="1">
              <a:lnSpc>
                <a:spcPct val="100000"/>
              </a:lnSpc>
              <a:spcAft>
                <a:spcPct val="0"/>
              </a:spcAft>
              <a:defRPr/>
            </a:pPr>
            <a:endParaRPr lang="uk-UA" sz="3200" dirty="0">
              <a:solidFill>
                <a:schemeClr val="bg1"/>
              </a:solidFill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ct val="0"/>
              </a:spcAft>
              <a:buNone/>
              <a:defRPr/>
            </a:pPr>
            <a:endParaRPr lang="uk-UA" sz="3200" dirty="0">
              <a:solidFill>
                <a:schemeClr val="bg1"/>
              </a:solidFill>
            </a:endParaRPr>
          </a:p>
          <a:p>
            <a:pPr>
              <a:spcAft>
                <a:spcPct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Слюсар з ремонту колісних транспортних засобів (10 міс.)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Флорист, квітникар (10 міс.)</a:t>
            </a:r>
          </a:p>
          <a:p>
            <a:pPr>
              <a:spcBef>
                <a:spcPct val="0"/>
              </a:spcBef>
              <a:defRPr/>
            </a:pPr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Слюсар з ремонту та обслуговування систем вентиляції та кондиціювання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   (10 міс.) </a:t>
            </a:r>
            <a:endParaRPr lang="uk-UA" sz="3200" dirty="0">
              <a:solidFill>
                <a:schemeClr val="bg1"/>
              </a:solidFill>
            </a:endParaRPr>
          </a:p>
          <a:p>
            <a:pPr marL="27432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chemeClr val="bg1"/>
              </a:solidFill>
            </a:endParaRPr>
          </a:p>
          <a:p>
            <a:pPr marL="27432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176" y="1"/>
            <a:ext cx="9147176" cy="1052736"/>
          </a:xfrm>
          <a:prstGeom prst="rect">
            <a:avLst/>
          </a:prstGeom>
          <a:noFill/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-4882" y="332656"/>
            <a:ext cx="9144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Обсяги регіонального</a:t>
            </a:r>
            <a:r>
              <a:rPr kumimoji="0" lang="uk-UA" alt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uk-UA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замовлення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72824"/>
              </p:ext>
            </p:extLst>
          </p:nvPr>
        </p:nvGraphicFramePr>
        <p:xfrm>
          <a:off x="179512" y="1091467"/>
          <a:ext cx="8591758" cy="55487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6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74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Назва</a:t>
                      </a:r>
                      <a:endParaRPr lang="uk-UA" sz="20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Форма 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навчання</a:t>
                      </a:r>
                      <a:endParaRPr lang="uk-UA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Обсяги </a:t>
                      </a: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регіонального 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замовлення</a:t>
                      </a:r>
                      <a:endParaRPr lang="uk-UA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Обсяги </a:t>
                      </a:r>
                      <a:endParaRPr lang="uk-UA" sz="140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на 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контракти</a:t>
                      </a:r>
                      <a:endParaRPr lang="uk-UA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Загальний набір</a:t>
                      </a:r>
                      <a:endParaRPr lang="uk-UA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482">
                <a:tc gridSpan="5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На основі базової середньої освіти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274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Майстер з діагностики та налагодження  електронного устаткування автомобільних засобів </a:t>
                      </a:r>
                      <a:endParaRPr lang="uk-UA" sz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24</a:t>
                      </a:r>
                      <a:endParaRPr lang="uk-UA" sz="1400" dirty="0"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6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30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Слюсар з ремонту колісних     транспортних засобів </a:t>
                      </a:r>
                      <a:endParaRPr lang="uk-UA" sz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24</a:t>
                      </a:r>
                      <a:endParaRPr lang="uk-UA" sz="1400" dirty="0"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6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30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206">
                <a:tc>
                  <a:txBody>
                    <a:bodyPr/>
                    <a:lstStyle/>
                    <a:p>
                      <a:pPr marL="434975" indent="-434975" algn="just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 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Слюсар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-ремонтник.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Електрозварник</a:t>
                      </a:r>
                    </a:p>
                    <a:p>
                      <a:pPr marL="434975" indent="-434975" algn="just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uk-UA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 ручного зварювання </a:t>
                      </a:r>
                      <a:endParaRPr lang="uk-UA" sz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24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6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30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200" dirty="0" smtClean="0">
                          <a:latin typeface="Arial Black" pitchFamily="34" charset="0"/>
                        </a:rPr>
                        <a:t>Кравець, Вишивальник</a:t>
                      </a:r>
                      <a:endParaRPr lang="uk-UA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>
                          <a:latin typeface="Arial Black" pitchFamily="34" charset="0"/>
                        </a:rPr>
                        <a:t>денна</a:t>
                      </a:r>
                      <a:endParaRPr lang="uk-UA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24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6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30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03">
                <a:tc gridSpan="5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200" dirty="0" smtClean="0">
                          <a:latin typeface="Arial Black" pitchFamily="34" charset="0"/>
                        </a:rPr>
                        <a:t>На основі повної</a:t>
                      </a:r>
                      <a:r>
                        <a:rPr lang="uk-UA" sz="1200" baseline="0" dirty="0" smtClean="0">
                          <a:latin typeface="Arial Black" pitchFamily="34" charset="0"/>
                        </a:rPr>
                        <a:t> загальної </a:t>
                      </a:r>
                      <a:r>
                        <a:rPr lang="uk-UA" sz="1200" dirty="0" smtClean="0">
                          <a:latin typeface="Arial Black" pitchFamily="34" charset="0"/>
                        </a:rPr>
                        <a:t>середньої освіти</a:t>
                      </a:r>
                      <a:endParaRPr lang="uk-UA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uk-UA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Флорист, квітникар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24</a:t>
                      </a:r>
                      <a:endParaRPr lang="uk-UA" sz="1400" dirty="0"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6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30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Слюсар з ремонту колісних     транспортних засобів 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15</a:t>
                      </a:r>
                      <a:endParaRPr lang="uk-UA" sz="1400" dirty="0">
                        <a:latin typeface="Arial Black" pitchFamily="34" charset="0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10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25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8694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Слюсар</a:t>
                      </a:r>
                      <a:r>
                        <a:rPr lang="ru-RU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з ремонту та </a:t>
                      </a:r>
                      <a:r>
                        <a:rPr lang="ru-RU" sz="1200" dirty="0" err="1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обслуговування</a:t>
                      </a:r>
                      <a:r>
                        <a:rPr lang="ru-RU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систем </a:t>
                      </a:r>
                      <a:r>
                        <a:rPr lang="ru-RU" sz="1200" dirty="0" err="1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вентиляції</a:t>
                      </a:r>
                      <a:endParaRPr lang="ru-RU" sz="1200" dirty="0" smtClean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та </a:t>
                      </a:r>
                      <a:r>
                        <a:rPr lang="ru-RU" sz="1200" dirty="0" err="1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кондиціювання</a:t>
                      </a:r>
                      <a:endParaRPr lang="uk-UA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15</a:t>
                      </a:r>
                      <a:endParaRPr lang="uk-UA" sz="1400" dirty="0">
                        <a:latin typeface="Arial Black" pitchFamily="34" charset="0"/>
                      </a:endParaRPr>
                    </a:p>
                  </a:txBody>
                  <a:tcPr marL="44714" marR="447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10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  <a:ea typeface="+mn-ea"/>
                          <a:cs typeface="+mn-cs"/>
                        </a:rPr>
                        <a:t>25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700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Мои документы\Desktop\календар\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</p:spPr>
      </p:pic>
      <p:pic>
        <p:nvPicPr>
          <p:cNvPr id="6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176" y="0"/>
            <a:ext cx="9147176" cy="2060847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708920"/>
            <a:ext cx="8928992" cy="3024335"/>
          </a:xfrm>
          <a:ln>
            <a:miter lim="800000"/>
          </a:ln>
        </p:spPr>
        <p:txBody>
          <a:bodyPr rtlCol="0" anchor="ctr">
            <a:noAutofit/>
          </a:bodyPr>
          <a:lstStyle/>
          <a:p>
            <a:pPr>
              <a:spcAft>
                <a:spcPct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Подача документів очно в паперовому вигляді або через електронний кабінет закладу освіти.</a:t>
            </a:r>
          </a:p>
          <a:p>
            <a:pPr>
              <a:spcAft>
                <a:spcPct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Оригінали свідоцтва про БСО або ПЗСО</a:t>
            </a:r>
          </a:p>
          <a:p>
            <a:pPr marL="0" indent="0">
              <a:spcAft>
                <a:spcPct val="0"/>
              </a:spcAft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 є </a:t>
            </a:r>
            <a:r>
              <a:rPr lang="uk-UA" sz="2800" u="sng" dirty="0" err="1" smtClean="0">
                <a:solidFill>
                  <a:schemeClr val="bg1"/>
                </a:solidFill>
                <a:latin typeface="Arial Black" pitchFamily="34" charset="0"/>
              </a:rPr>
              <a:t>обов</a:t>
            </a:r>
            <a:r>
              <a:rPr lang="en-US" sz="2800" u="sng" dirty="0" smtClean="0">
                <a:solidFill>
                  <a:schemeClr val="bg1"/>
                </a:solidFill>
                <a:latin typeface="Arial Black" pitchFamily="34" charset="0"/>
              </a:rPr>
              <a:t>’</a:t>
            </a:r>
            <a:r>
              <a:rPr lang="ru-RU" sz="2800" u="sng" dirty="0" err="1" smtClean="0">
                <a:solidFill>
                  <a:schemeClr val="bg1"/>
                </a:solidFill>
                <a:latin typeface="Arial Black" pitchFamily="34" charset="0"/>
              </a:rPr>
              <a:t>язковими</a:t>
            </a:r>
            <a:endParaRPr lang="uk-UA" sz="2800" u="sng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spcAft>
                <a:spcPct val="0"/>
              </a:spcAft>
              <a:defRPr/>
            </a:pPr>
            <a:r>
              <a:rPr lang="uk-UA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Рейтинг формується на основі суми: </a:t>
            </a:r>
            <a:r>
              <a:rPr lang="uk-UA" sz="2800" i="1" dirty="0" smtClean="0">
                <a:solidFill>
                  <a:schemeClr val="bg1"/>
                </a:solidFill>
                <a:latin typeface="Arial Black" pitchFamily="34" charset="0"/>
              </a:rPr>
              <a:t>1)</a:t>
            </a: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середнього балу свідоцтва про освіту 2)оцінку за співбесіду </a:t>
            </a:r>
          </a:p>
          <a:p>
            <a:pPr>
              <a:spcAft>
                <a:spcPct val="0"/>
              </a:spcAft>
              <a:defRPr/>
            </a:pPr>
            <a:endParaRPr lang="uk-UA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251519" y="-112450"/>
            <a:ext cx="8784978" cy="2285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ctr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Прийом заяв та документів</a:t>
            </a:r>
          </a:p>
          <a:p>
            <a:pPr marL="457200" lvl="0" indent="-457200" algn="ctr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/>
              </a:rPr>
              <a:t>Конкурсний</a:t>
            </a:r>
            <a:r>
              <a:rPr kumimoji="0" lang="uk-UA" sz="2800" b="1" i="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/>
              </a:rPr>
              <a:t> відбір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4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G:\Мои документы\Desktop\Нова папка (2)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Мои документы\Desktop\D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71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9AF555-C09F-4C84-A233-D0C98FC99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09634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67" y="116632"/>
            <a:ext cx="8655266" cy="791071"/>
          </a:xfr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uk-UA" sz="2400" b="1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17638"/>
              </p:ext>
            </p:extLst>
          </p:nvPr>
        </p:nvGraphicFramePr>
        <p:xfrm>
          <a:off x="251519" y="1460113"/>
          <a:ext cx="8640960" cy="493395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10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uk-UA" sz="14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2400" dirty="0">
                          <a:effectLst/>
                          <a:latin typeface="Arial Black" pitchFamily="34" charset="0"/>
                        </a:rPr>
                        <a:t>Спеціальність</a:t>
                      </a:r>
                      <a:endParaRPr lang="ru-RU" sz="2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На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базі </a:t>
                      </a:r>
                      <a:endParaRPr lang="uk-UA" sz="1400" dirty="0" smtClean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БЗСО</a:t>
                      </a:r>
                      <a:r>
                        <a:rPr lang="uk-UA" sz="1400" baseline="0" dirty="0">
                          <a:effectLst/>
                          <a:latin typeface="Arial Black" pitchFamily="34" charset="0"/>
                        </a:rPr>
                        <a:t> </a:t>
                      </a:r>
                      <a:endParaRPr lang="uk-UA" sz="1400" baseline="0" dirty="0" smtClean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(9 клас)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На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базі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ПЗСО</a:t>
                      </a:r>
                      <a:r>
                        <a:rPr lang="uk-UA" sz="1400" baseline="0" dirty="0">
                          <a:effectLst/>
                          <a:latin typeface="Arial Black" pitchFamily="34" charset="0"/>
                        </a:rPr>
                        <a:t> </a:t>
                      </a:r>
                      <a:endParaRPr lang="uk-UA" sz="1400" baseline="0" dirty="0" smtClean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(11 клас)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На базі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ОКР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«</a:t>
                      </a:r>
                      <a:r>
                        <a:rPr lang="uk-UA" sz="1400" dirty="0" err="1">
                          <a:effectLst/>
                          <a:latin typeface="Arial Black" pitchFamily="34" charset="0"/>
                        </a:rPr>
                        <a:t>кваліф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робітник»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41"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b="1" i="0" dirty="0" smtClean="0">
                          <a:effectLst/>
                          <a:latin typeface="Arial Black" pitchFamily="34" charset="0"/>
                        </a:rPr>
                        <a:t>Денна </a:t>
                      </a:r>
                      <a:r>
                        <a:rPr lang="uk-UA" sz="1400" b="1" i="0" dirty="0">
                          <a:effectLst/>
                          <a:latin typeface="Arial Black" pitchFamily="34" charset="0"/>
                        </a:rPr>
                        <a:t>форма навчання</a:t>
                      </a:r>
                      <a:endParaRPr lang="ru-RU" sz="1400" b="1" i="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274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Автомобільний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транспорт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3 р. 10 </a:t>
                      </a:r>
                      <a:r>
                        <a:rPr lang="ru-RU" sz="1400" dirty="0" err="1">
                          <a:effectLst/>
                          <a:latin typeface="Arial Black" pitchFamily="34" charset="0"/>
                        </a:rPr>
                        <a:t>міс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 р. 10 міс. 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123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Комп'ютерна інженерія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3 р. 10 міс.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141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Електроенергетика,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електро</a:t>
                      </a:r>
                      <a:r>
                        <a:rPr lang="uk-UA" sz="1400" baseline="0" dirty="0" err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-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техніка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та електромеханіка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3 р. 10 міс.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  126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Інформаційні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системи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технології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3 р. 10 міс.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   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182 Технології легкої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промисловості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 р. 10 міс.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Дизайн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3 р. 10 міс</a:t>
                      </a:r>
                      <a:r>
                        <a:rPr lang="uk-UA" sz="1400">
                          <a:effectLst/>
                          <a:latin typeface="Arial Black" pitchFamily="34" charset="0"/>
                        </a:rPr>
                        <a:t>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073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Менеджмент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3 р. 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 5 </a:t>
                      </a:r>
                      <a:r>
                        <a:rPr lang="ru-RU" sz="1400" dirty="0" err="1">
                          <a:effectLst/>
                          <a:latin typeface="Arial Black" pitchFamily="34" charset="0"/>
                        </a:rPr>
                        <a:t>міс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  076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Підприємництво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торгівля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2 р. 10 міс.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endParaRPr lang="uk-UA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1 р. 10 міс.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35696" y="106000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за ОПС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«Фаховий молодший бакалавр»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Arial"/>
            </a:endParaRPr>
          </a:p>
        </p:txBody>
      </p:sp>
      <p:pic>
        <p:nvPicPr>
          <p:cNvPr id="6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176" y="1"/>
            <a:ext cx="9147176" cy="105273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/>
          <p:nvPr/>
        </p:nvSpPr>
        <p:spPr>
          <a:xfrm>
            <a:off x="26785" y="311299"/>
            <a:ext cx="9144000" cy="7190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uk-UA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Технічний фаховий коледж </a:t>
            </a:r>
            <a:r>
              <a:rPr kumimoji="0" lang="uk-UA" altLang="uk-UA" sz="28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ЛНТУ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здійснює </a:t>
            </a:r>
            <a:r>
              <a:rPr kumimoji="0" lang="uk-UA" altLang="uk-UA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підготовку</a:t>
            </a:r>
            <a:endParaRPr kumimoji="0" lang="uk-UA" sz="28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71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176" y="1"/>
            <a:ext cx="9147176" cy="1052736"/>
          </a:xfrm>
          <a:prstGeom prst="rect">
            <a:avLst/>
          </a:prstGeom>
          <a:noFill/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-4882" y="332656"/>
            <a:ext cx="9144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Проєкт</a:t>
            </a: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 державного </a:t>
            </a:r>
            <a:r>
              <a:rPr kumimoji="0" lang="uk-UA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замовлення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169521"/>
              </p:ext>
            </p:extLst>
          </p:nvPr>
        </p:nvGraphicFramePr>
        <p:xfrm>
          <a:off x="321939" y="1268761"/>
          <a:ext cx="8570541" cy="53712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6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4087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Назва</a:t>
                      </a:r>
                      <a:endParaRPr lang="uk-UA" sz="20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Форма 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навчання</a:t>
                      </a:r>
                      <a:endParaRPr lang="uk-UA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Обсяги державного замовлення</a:t>
                      </a:r>
                      <a:endParaRPr lang="uk-UA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Обсяги </a:t>
                      </a:r>
                      <a:endParaRPr lang="uk-UA" sz="140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на 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контракти</a:t>
                      </a:r>
                      <a:endParaRPr lang="uk-UA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Загальний набір</a:t>
                      </a:r>
                      <a:endParaRPr lang="uk-UA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64">
                <a:tc gridSpan="5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На основі базової середньої освіти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9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Дизайн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latin typeface="Arial Black" pitchFamily="34" charset="0"/>
                        </a:rPr>
                        <a:t>25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45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70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9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Менеджмент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>
                          <a:latin typeface="Arial Black" pitchFamily="34" charset="0"/>
                        </a:rPr>
                        <a:t>денна</a:t>
                      </a:r>
                      <a:endParaRPr lang="uk-UA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latin typeface="Arial Black" pitchFamily="34" charset="0"/>
                        </a:rPr>
                        <a:t>15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>
                          <a:latin typeface="Arial Black" pitchFamily="34" charset="0"/>
                        </a:rPr>
                        <a:t>20</a:t>
                      </a:r>
                      <a:endParaRPr lang="uk-UA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>
                          <a:latin typeface="Arial Black" pitchFamily="34" charset="0"/>
                        </a:rPr>
                        <a:t>35</a:t>
                      </a:r>
                      <a:endParaRPr lang="uk-UA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12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Комп’ютерна </a:t>
                      </a:r>
                      <a:r>
                        <a:rPr lang="uk-UA" sz="1400" dirty="0">
                          <a:latin typeface="Arial Black" pitchFamily="34" charset="0"/>
                        </a:rPr>
                        <a:t>інженерія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>
                          <a:latin typeface="Arial Black" pitchFamily="34" charset="0"/>
                        </a:rPr>
                        <a:t>денна</a:t>
                      </a:r>
                      <a:endParaRPr lang="uk-UA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25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10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35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9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Інформаційні </a:t>
                      </a:r>
                      <a:r>
                        <a:rPr lang="uk-UA" sz="1400" dirty="0">
                          <a:latin typeface="Arial Black" pitchFamily="34" charset="0"/>
                        </a:rPr>
                        <a:t>системи та технології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>
                          <a:latin typeface="Arial Black" pitchFamily="34" charset="0"/>
                        </a:rPr>
                        <a:t>денна</a:t>
                      </a:r>
                      <a:endParaRPr lang="uk-UA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latin typeface="Arial Black" pitchFamily="34" charset="0"/>
                        </a:rPr>
                        <a:t>30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40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70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87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Електроенергетика</a:t>
                      </a:r>
                      <a:r>
                        <a:rPr lang="uk-UA" sz="1400" dirty="0">
                          <a:latin typeface="Arial Black" pitchFamily="34" charset="0"/>
                        </a:rPr>
                        <a:t>, електротехніка та електромеханіка 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>
                          <a:latin typeface="Arial Black" pitchFamily="34" charset="0"/>
                        </a:rPr>
                        <a:t>денна</a:t>
                      </a:r>
                      <a:endParaRPr lang="uk-UA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latin typeface="Arial Black" pitchFamily="34" charset="0"/>
                        </a:rPr>
                        <a:t>25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10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35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49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Автомобільний </a:t>
                      </a:r>
                      <a:r>
                        <a:rPr lang="uk-UA" sz="1400" dirty="0">
                          <a:latin typeface="Arial Black" pitchFamily="34" charset="0"/>
                        </a:rPr>
                        <a:t>транспорт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>
                          <a:latin typeface="Arial Black" pitchFamily="34" charset="0"/>
                        </a:rPr>
                        <a:t>30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uk-UA" sz="14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40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70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058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Підприємництво</a:t>
                      </a:r>
                      <a:r>
                        <a:rPr lang="en-US" sz="14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 Black" pitchFamily="34" charset="0"/>
                        </a:rPr>
                        <a:t>та </a:t>
                      </a:r>
                      <a:r>
                        <a:rPr lang="ru-RU" sz="1400" dirty="0" err="1" smtClean="0">
                          <a:latin typeface="Arial Black" pitchFamily="34" charset="0"/>
                        </a:rPr>
                        <a:t>торгівля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15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20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35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651">
                <a:tc gridSpan="5"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На основі ОКР </a:t>
                      </a:r>
                      <a:r>
                        <a:rPr lang="uk-UA" sz="1400" dirty="0" smtClean="0">
                          <a:latin typeface="Arial Black" pitchFamily="34" charset="0"/>
                        </a:rPr>
                        <a:t>«Кваліфікованого </a:t>
                      </a:r>
                      <a:r>
                        <a:rPr lang="uk-UA" sz="1400" dirty="0">
                          <a:latin typeface="Arial Black" pitchFamily="34" charset="0"/>
                        </a:rPr>
                        <a:t>робітника»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030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Дизайн модної індустрії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10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15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25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0844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Автомобільний </a:t>
                      </a:r>
                      <a:r>
                        <a:rPr lang="uk-UA" sz="1400" dirty="0">
                          <a:latin typeface="Arial Black" pitchFamily="34" charset="0"/>
                        </a:rPr>
                        <a:t>транспорт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денна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>
                          <a:latin typeface="Arial Black" pitchFamily="34" charset="0"/>
                        </a:rPr>
                        <a:t>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15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20</a:t>
                      </a:r>
                      <a:endParaRPr lang="uk-UA" sz="14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714" marR="4471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15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176" y="1"/>
            <a:ext cx="9147176" cy="10527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4112" y="116632"/>
            <a:ext cx="844475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uk-UA" sz="2800" b="1" dirty="0" smtClean="0">
                <a:solidFill>
                  <a:prstClr val="white"/>
                </a:solidFill>
                <a:latin typeface="Arial Black" pitchFamily="34" charset="0"/>
                <a:cs typeface="Arial"/>
              </a:rPr>
              <a:t>Е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тапи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вступної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кампанії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Arial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15090"/>
              </p:ext>
            </p:extLst>
          </p:nvPr>
        </p:nvGraphicFramePr>
        <p:xfrm>
          <a:off x="290636" y="1340768"/>
          <a:ext cx="8559552" cy="516305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1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uk-UA" sz="14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2000" dirty="0">
                          <a:effectLst/>
                          <a:latin typeface="Arial Black" pitchFamily="34" charset="0"/>
                        </a:rPr>
                        <a:t>ОСНОВНІ ЕТАПИ</a:t>
                      </a:r>
                      <a:endParaRPr lang="uk-UA" sz="2000" b="1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На базі БЗСО</a:t>
                      </a:r>
                      <a:br>
                        <a:rPr lang="uk-UA" sz="1400" dirty="0">
                          <a:effectLst/>
                          <a:latin typeface="Arial Black" pitchFamily="34" charset="0"/>
                        </a:rPr>
                      </a:b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(9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клас)</a:t>
                      </a:r>
                      <a:endParaRPr lang="ru-RU" sz="1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uk-UA" sz="1400" kern="1200" dirty="0" smtClean="0">
                          <a:effectLst/>
                          <a:latin typeface="Arial Black" pitchFamily="34" charset="0"/>
                        </a:rPr>
                        <a:t>На </a:t>
                      </a:r>
                      <a:r>
                        <a:rPr lang="uk-UA" sz="1400" kern="1200" dirty="0">
                          <a:effectLst/>
                          <a:latin typeface="Arial Black" pitchFamily="34" charset="0"/>
                        </a:rPr>
                        <a:t>базі </a:t>
                      </a:r>
                      <a:r>
                        <a:rPr lang="uk-UA" sz="1400" kern="1200" dirty="0" smtClean="0">
                          <a:effectLst/>
                          <a:latin typeface="Arial Black" pitchFamily="34" charset="0"/>
                        </a:rPr>
                        <a:t>ПЗСО</a:t>
                      </a:r>
                      <a:r>
                        <a:rPr lang="uk-UA" sz="1400" kern="1200" baseline="0" dirty="0" smtClean="0">
                          <a:effectLst/>
                          <a:latin typeface="Arial Black" pitchFamily="34" charset="0"/>
                        </a:rPr>
                        <a:t> та </a:t>
                      </a:r>
                      <a:r>
                        <a:rPr lang="uk-UA" sz="1400" kern="1200" dirty="0">
                          <a:effectLst/>
                          <a:latin typeface="Arial Black" pitchFamily="34" charset="0"/>
                        </a:rPr>
                        <a:t/>
                      </a:r>
                      <a:br>
                        <a:rPr lang="uk-UA" sz="1400" kern="1200" dirty="0">
                          <a:effectLst/>
                          <a:latin typeface="Arial Black" pitchFamily="34" charset="0"/>
                        </a:rPr>
                      </a:br>
                      <a:r>
                        <a:rPr lang="uk-UA" sz="1400" kern="1200" dirty="0">
                          <a:effectLst/>
                          <a:latin typeface="Arial Black" pitchFamily="34" charset="0"/>
                        </a:rPr>
                        <a:t>ОКР «кваліфікований робітник"</a:t>
                      </a:r>
                      <a:endParaRPr lang="uk-UA" sz="1400" b="1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6431" marR="56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Реєстрація електронних кабінетів</a:t>
                      </a:r>
                      <a:endParaRPr lang="uk-UA" sz="1400" b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з 23 червня</a:t>
                      </a:r>
                      <a:endParaRPr lang="uk-UA" sz="140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З 03 липня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Початок прийому заяв та документів</a:t>
                      </a:r>
                      <a:endParaRPr lang="uk-UA" sz="1400" b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30 червня</a:t>
                      </a:r>
                      <a:endParaRPr lang="uk-UA" sz="140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10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липня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Закінчення прийому заяв та документів</a:t>
                      </a:r>
                      <a:endParaRPr lang="uk-UA" sz="1400" b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13 липня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31 серпня (співбесіда)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серпня (по ЗНО/НМТ)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Терміни розгляду мотиваційних</a:t>
                      </a:r>
                      <a:r>
                        <a:rPr lang="uk-UA" sz="1400" baseline="0" dirty="0">
                          <a:effectLst/>
                          <a:latin typeface="Arial Black" pitchFamily="34" charset="0"/>
                        </a:rPr>
                        <a:t> листв,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проведення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співбесід</a:t>
                      </a:r>
                      <a:endParaRPr lang="uk-UA" sz="1400" b="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14 -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24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липня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1 - 9</a:t>
                      </a:r>
                      <a:r>
                        <a:rPr lang="uk-UA" sz="1400" baseline="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серпня 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Оприлюднення рейтингового списку</a:t>
                      </a:r>
                      <a:endParaRPr lang="uk-UA" sz="1400" b="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26 липня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uk-UA" sz="1400" dirty="0">
                        <a:effectLst/>
                        <a:latin typeface="Arial Black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11 серпня</a:t>
                      </a:r>
                      <a:endParaRPr lang="uk-UA" sz="14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 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Зарахування на місця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держзамовлення /контракт</a:t>
                      </a:r>
                      <a:endParaRPr lang="uk-UA" sz="1400" b="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29 липня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 серпня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19 серпня</a:t>
                      </a:r>
                      <a:endParaRPr lang="uk-UA" sz="14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31 серпня</a:t>
                      </a:r>
                      <a:endParaRPr lang="uk-UA" sz="1400" dirty="0">
                        <a:effectLst/>
                        <a:latin typeface="Arial Black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1" marR="564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56033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за ОПС «Фаховий молодший бакалавр»</a:t>
            </a:r>
          </a:p>
        </p:txBody>
      </p:sp>
    </p:spTree>
    <p:extLst>
      <p:ext uri="{BB962C8B-B14F-4D97-AF65-F5344CB8AC3E}">
        <p14:creationId xmlns:p14="http://schemas.microsoft.com/office/powerpoint/2010/main" val="17264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ои документы\Desktop\календар\4.jpg"/>
          <p:cNvPicPr>
            <a:picLocks noChangeAspect="1" noChangeArrowheads="1"/>
          </p:cNvPicPr>
          <p:nvPr/>
        </p:nvPicPr>
        <p:blipFill rotWithShape="1">
          <a:blip r:embed="rId2"/>
          <a:srcRect t="19578"/>
          <a:stretch/>
        </p:blipFill>
        <p:spPr bwMode="auto">
          <a:xfrm>
            <a:off x="246511" y="1196752"/>
            <a:ext cx="8676456" cy="547260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68863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Подання документів у 2023 році відбувається через </a:t>
            </a:r>
            <a:endParaRPr lang="uk-UA" sz="55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5500" dirty="0" smtClean="0">
                <a:solidFill>
                  <a:schemeClr val="bg1"/>
                </a:solidFill>
                <a:latin typeface="Arial Black" pitchFamily="34" charset="0"/>
              </a:rPr>
              <a:t>   е-кабінет 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для вступу на основі БСО , ПЗСО, КР. </a:t>
            </a:r>
            <a:endParaRPr lang="uk-UA" sz="55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uk-UA" sz="5500" dirty="0" smtClean="0">
                <a:solidFill>
                  <a:schemeClr val="bg1"/>
                </a:solidFill>
                <a:latin typeface="Arial Black" pitchFamily="34" charset="0"/>
              </a:rPr>
              <a:t>Реєстрація 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електронних кабінетів розпочинається 23 червня на веб-сайті за адресою </a:t>
            </a:r>
            <a:r>
              <a:rPr lang="en-US" sz="5500" dirty="0">
                <a:solidFill>
                  <a:schemeClr val="bg1"/>
                </a:solidFill>
                <a:latin typeface="Arial Black" pitchFamily="34" charset="0"/>
                <a:hlinkClick r:id="rId3"/>
              </a:rPr>
              <a:t>https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  <a:hlinkClick r:id="rId3"/>
              </a:rPr>
              <a:t>://</a:t>
            </a:r>
            <a:r>
              <a:rPr lang="en-US" sz="5500" dirty="0" err="1">
                <a:solidFill>
                  <a:schemeClr val="bg1"/>
                </a:solidFill>
                <a:latin typeface="Arial Black" pitchFamily="34" charset="0"/>
                <a:hlinkClick r:id="rId3"/>
              </a:rPr>
              <a:t>vstup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  <a:hlinkClick r:id="rId3"/>
              </a:rPr>
              <a:t>.</a:t>
            </a:r>
            <a:r>
              <a:rPr lang="en-US" sz="5500" dirty="0" err="1">
                <a:solidFill>
                  <a:schemeClr val="bg1"/>
                </a:solidFill>
                <a:latin typeface="Arial Black" pitchFamily="34" charset="0"/>
                <a:hlinkClick r:id="rId3"/>
              </a:rPr>
              <a:t>edbo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  <a:hlinkClick r:id="rId3"/>
              </a:rPr>
              <a:t>.</a:t>
            </a:r>
            <a:r>
              <a:rPr lang="en-US" sz="5500" dirty="0" err="1">
                <a:solidFill>
                  <a:schemeClr val="bg1"/>
                </a:solidFill>
                <a:latin typeface="Arial Black" pitchFamily="34" charset="0"/>
                <a:hlinkClick r:id="rId3"/>
              </a:rPr>
              <a:t>gov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  <a:hlinkClick r:id="rId3"/>
              </a:rPr>
              <a:t>.</a:t>
            </a:r>
            <a:r>
              <a:rPr lang="en-US" sz="5500" dirty="0" err="1">
                <a:solidFill>
                  <a:schemeClr val="bg1"/>
                </a:solidFill>
                <a:latin typeface="Arial Black" pitchFamily="34" charset="0"/>
                <a:hlinkClick r:id="rId3"/>
              </a:rPr>
              <a:t>ua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55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Для реєстрації </a:t>
            </a:r>
            <a:r>
              <a:rPr lang="uk-UA" sz="5500" dirty="0" smtClean="0">
                <a:solidFill>
                  <a:schemeClr val="bg1"/>
                </a:solidFill>
                <a:latin typeface="Arial Black" pitchFamily="34" charset="0"/>
              </a:rPr>
              <a:t>необхідна:</a:t>
            </a:r>
          </a:p>
          <a:p>
            <a:pPr marL="914400" lvl="2" indent="0">
              <a:lnSpc>
                <a:spcPts val="3000"/>
              </a:lnSpc>
              <a:buNone/>
            </a:pPr>
            <a:r>
              <a:rPr lang="uk-UA" sz="5500" dirty="0" smtClean="0"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електронна пошта; </a:t>
            </a:r>
            <a:endParaRPr lang="uk-UA" sz="55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914400" lvl="2" indent="0">
              <a:lnSpc>
                <a:spcPts val="3000"/>
              </a:lnSpc>
              <a:buNone/>
            </a:pPr>
            <a:r>
              <a:rPr lang="uk-UA" sz="5500" dirty="0" smtClean="0">
                <a:solidFill>
                  <a:schemeClr val="bg1"/>
                </a:solidFill>
                <a:latin typeface="Arial Black" pitchFamily="34" charset="0"/>
              </a:rPr>
              <a:t>- серія 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і номер документа про освіту</a:t>
            </a:r>
            <a:r>
              <a:rPr lang="uk-UA" sz="5500" dirty="0" smtClean="0">
                <a:solidFill>
                  <a:schemeClr val="bg1"/>
                </a:solidFill>
                <a:latin typeface="Arial Black" pitchFamily="34" charset="0"/>
              </a:rPr>
              <a:t>;</a:t>
            </a:r>
          </a:p>
          <a:p>
            <a:pPr marL="914400" lvl="2" indent="0">
              <a:lnSpc>
                <a:spcPts val="3000"/>
              </a:lnSpc>
              <a:buNone/>
            </a:pPr>
            <a:r>
              <a:rPr lang="uk-UA" sz="5500" dirty="0" smtClean="0">
                <a:solidFill>
                  <a:schemeClr val="bg1"/>
                </a:solidFill>
                <a:latin typeface="Arial Black" pitchFamily="34" charset="0"/>
              </a:rPr>
              <a:t>- серія 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і номер документа, що посвідчує особу (</a:t>
            </a:r>
            <a:r>
              <a:rPr lang="en-US" sz="5500" dirty="0">
                <a:solidFill>
                  <a:schemeClr val="bg1"/>
                </a:solidFill>
                <a:latin typeface="Arial Black" pitchFamily="34" charset="0"/>
              </a:rPr>
              <a:t>ID</a:t>
            </a:r>
            <a:r>
              <a:rPr lang="uk-UA" sz="5500" dirty="0" err="1">
                <a:solidFill>
                  <a:schemeClr val="bg1"/>
                </a:solidFill>
                <a:latin typeface="Arial Black" pitchFamily="34" charset="0"/>
              </a:rPr>
              <a:t>-картка</a:t>
            </a: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) або номер облікової картки платників податків (РНОКПП).</a:t>
            </a:r>
            <a:endParaRPr lang="ru-RU" sz="55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uk-UA" sz="5500" dirty="0">
                <a:solidFill>
                  <a:schemeClr val="bg1"/>
                </a:solidFill>
                <a:latin typeface="Arial Black" pitchFamily="34" charset="0"/>
              </a:rPr>
              <a:t>У Коледжі працюватиме Консультаційний центр для абітурієнта. </a:t>
            </a:r>
            <a:endParaRPr lang="ru-RU" sz="55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3176" y="1"/>
            <a:ext cx="9147176" cy="1052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7924" y="264759"/>
            <a:ext cx="8784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Подання документів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176" y="1"/>
            <a:ext cx="9147176" cy="1052736"/>
          </a:xfrm>
          <a:prstGeom prst="rect">
            <a:avLst/>
          </a:prstGeom>
          <a:noFill/>
        </p:spPr>
      </p:pic>
      <p:pic>
        <p:nvPicPr>
          <p:cNvPr id="12290" name="Picture 2" descr="E:\Мои документы\Desktop\календар\4.jpg"/>
          <p:cNvPicPr>
            <a:picLocks noChangeAspect="1" noChangeArrowheads="1"/>
          </p:cNvPicPr>
          <p:nvPr/>
        </p:nvPicPr>
        <p:blipFill rotWithShape="1">
          <a:blip r:embed="rId3"/>
          <a:srcRect t="19578"/>
          <a:stretch/>
        </p:blipFill>
        <p:spPr bwMode="auto">
          <a:xfrm>
            <a:off x="246511" y="1196752"/>
            <a:ext cx="8676456" cy="5472608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291207" y="1340768"/>
            <a:ext cx="9147175" cy="6126312"/>
          </a:xfrm>
        </p:spPr>
        <p:txBody>
          <a:bodyPr rtlCol="0" anchor="ctr">
            <a:normAutofit/>
          </a:bodyPr>
          <a:lstStyle/>
          <a:p>
            <a:pPr marL="1055688" indent="-342900" algn="just" defTabSz="1657350" eaLnBrk="1" fontAlgn="auto" hangingPunct="1"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копія 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паспорта </a:t>
            </a: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(ID-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картки) </a:t>
            </a:r>
            <a:endParaRPr lang="uk-UA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1055688" indent="-342900" algn="just" defTabSz="1657350" eaLnBrk="1" fontAlgn="auto" hangingPunct="1"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копія військово-облікового документа (17 років)</a:t>
            </a:r>
          </a:p>
          <a:p>
            <a:pPr marL="1055688" indent="-342900" algn="just" defTabSz="1657350"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4 фотокартки 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розміром </a:t>
            </a: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х</a:t>
            </a: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4 та фотокартку 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х</a:t>
            </a: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4 </a:t>
            </a: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в електронному вигляді (до 1 МБ)</a:t>
            </a:r>
            <a:endParaRPr lang="uk-UA" sz="2200" dirty="0">
              <a:solidFill>
                <a:schemeClr val="bg1"/>
              </a:solidFill>
              <a:latin typeface="Arial Black" pitchFamily="34" charset="0"/>
            </a:endParaRPr>
          </a:p>
          <a:p>
            <a:pPr marL="1055688" indent="-342900" algn="l" defTabSz="165735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медична 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довідка за формою </a:t>
            </a: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0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86-О (висновок лікаря про придатність навчання за обраною </a:t>
            </a: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спеціальністю/професією, проба Руф</a:t>
            </a:r>
            <a:r>
              <a:rPr lang="en-US" sz="2200" dirty="0" smtClean="0">
                <a:solidFill>
                  <a:schemeClr val="bg1"/>
                </a:solidFill>
                <a:latin typeface="Arial Black" pitchFamily="34" charset="0"/>
              </a:rPr>
              <a:t>’</a:t>
            </a: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є)             </a:t>
            </a:r>
            <a:endParaRPr lang="uk-UA" sz="2200" dirty="0">
              <a:solidFill>
                <a:schemeClr val="bg1"/>
              </a:solidFill>
              <a:latin typeface="Arial Black" pitchFamily="34" charset="0"/>
            </a:endParaRPr>
          </a:p>
          <a:p>
            <a:pPr marL="1055688" indent="-342900" algn="l" defTabSz="165735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копії </a:t>
            </a: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документів, які дають право на пільги для вступу (за наявності</a:t>
            </a:r>
            <a:r>
              <a:rPr lang="uk-UA" sz="220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marL="1055688" indent="-342900" algn="l" defTabSz="1657350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uk-UA" sz="2200" dirty="0">
                <a:solidFill>
                  <a:schemeClr val="bg1"/>
                </a:solidFill>
                <a:latin typeface="Arial Black" pitchFamily="34" charset="0"/>
              </a:rPr>
              <a:t>мотиваційний лист</a:t>
            </a:r>
          </a:p>
          <a:p>
            <a:pPr marL="1055688" indent="-342900" algn="l" defTabSz="1657350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uk-UA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03" name="Прямокутник 1"/>
          <p:cNvSpPr>
            <a:spLocks noChangeArrowheads="1"/>
          </p:cNvSpPr>
          <p:nvPr/>
        </p:nvSpPr>
        <p:spPr bwMode="auto">
          <a:xfrm>
            <a:off x="1341002" y="286303"/>
            <a:ext cx="645881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uk-UA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Перелік документів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для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вступу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за ОПС «Фаховий молодший 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Arial Black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бакалавр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84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176" y="1"/>
            <a:ext cx="9147176" cy="764703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36943"/>
              </p:ext>
            </p:extLst>
          </p:nvPr>
        </p:nvGraphicFramePr>
        <p:xfrm>
          <a:off x="244367" y="908720"/>
          <a:ext cx="8655266" cy="577778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03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Назва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На базі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БСО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/>
                      </a:r>
                      <a:br>
                        <a:rPr lang="uk-UA" sz="1400" dirty="0">
                          <a:effectLst/>
                          <a:latin typeface="Arial Black" pitchFamily="34" charset="0"/>
                        </a:rPr>
                      </a:b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(9 кл)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На базі ПЗСО</a:t>
                      </a:r>
                      <a:br>
                        <a:rPr lang="uk-UA" sz="1400" dirty="0">
                          <a:effectLst/>
                          <a:latin typeface="Arial Black" pitchFamily="34" charset="0"/>
                        </a:rPr>
                      </a:b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 (11 </a:t>
                      </a:r>
                      <a:r>
                        <a:rPr lang="uk-UA" sz="1400" dirty="0" err="1">
                          <a:effectLst/>
                          <a:latin typeface="Arial Black" pitchFamily="34" charset="0"/>
                        </a:rPr>
                        <a:t>кл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На базі ОКР «кваліфікований робітник»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60"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Денна форма навчання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 Black" pitchFamily="34" charset="0"/>
                        </a:rPr>
                        <a:t>Автомобільний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транспорт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/>
                </a:tc>
                <a:tc rowSpan="6">
                  <a:txBody>
                    <a:bodyPr/>
                    <a:lstStyle/>
                    <a:p>
                      <a:pPr marL="180975" lvl="0" indent="-180975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 Black" pitchFamily="34" charset="0"/>
                        </a:rPr>
                        <a:t>Співбесіда </a:t>
                      </a:r>
                      <a:r>
                        <a:rPr lang="uk-UA" sz="1200" b="1" baseline="0" dirty="0" smtClean="0">
                          <a:effectLst/>
                          <a:latin typeface="Arial Black" pitchFamily="34" charset="0"/>
                        </a:rPr>
                        <a:t>з </a:t>
                      </a:r>
                      <a:r>
                        <a:rPr lang="uk-UA" sz="1200" b="1" baseline="0" dirty="0">
                          <a:effectLst/>
                          <a:latin typeface="Arial Black" pitchFamily="34" charset="0"/>
                        </a:rPr>
                        <a:t>української мови та математики </a:t>
                      </a:r>
                    </a:p>
                    <a:p>
                      <a:pPr marL="180975" lvl="0" indent="-180975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uk-UA" sz="1200" baseline="0" dirty="0">
                          <a:effectLst/>
                          <a:latin typeface="Arial Black" pitchFamily="34" charset="0"/>
                        </a:rPr>
                        <a:t>мотиваційний лист</a:t>
                      </a:r>
                      <a:endParaRPr lang="ru-RU" sz="12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01930" algn="l"/>
                        </a:tabLst>
                      </a:pPr>
                      <a:r>
                        <a:rPr lang="uk-UA" sz="12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Black" pitchFamily="34" charset="0"/>
                      </a:endParaRPr>
                    </a:p>
                  </a:txBody>
                  <a:tcPr marL="48229" marR="48229" marT="0" marB="0" anchor="ctr"/>
                </a:tc>
                <a:tc rowSpan="4">
                  <a:txBody>
                    <a:bodyPr/>
                    <a:lstStyle/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endParaRPr lang="ru-RU" sz="1400" dirty="0">
                        <a:effectLst/>
                        <a:latin typeface="Arial Black" pitchFamily="34" charset="0"/>
                      </a:endParaRPr>
                    </a:p>
                  </a:txBody>
                  <a:tcPr marL="48229" marR="48229" marT="0" marB="0" anchor="ctr"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200" dirty="0" smtClean="0">
                          <a:effectLst/>
                          <a:latin typeface="Arial Black" pitchFamily="34" charset="0"/>
                        </a:rPr>
                        <a:t>Співбесіда з</a:t>
                      </a:r>
                      <a:r>
                        <a:rPr lang="uk-UA" sz="12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uk-UA" sz="1200" baseline="0" dirty="0">
                          <a:effectLst/>
                          <a:latin typeface="Arial Black" pitchFamily="34" charset="0"/>
                        </a:rPr>
                        <a:t>фахового предмету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lang="uk-UA" sz="1200" baseline="0" dirty="0">
                          <a:effectLst/>
                          <a:latin typeface="Arial Black" pitchFamily="34" charset="0"/>
                        </a:rPr>
                        <a:t>мотиваційний лист</a:t>
                      </a:r>
                      <a:endParaRPr lang="ru-RU" sz="1200" dirty="0">
                        <a:effectLst/>
                        <a:latin typeface="Arial Black" pitchFamily="34" charset="0"/>
                      </a:endParaRPr>
                    </a:p>
                  </a:txBody>
                  <a:tcPr marL="48229" marR="4822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Комп'ютерна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інженерія  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Інформаційні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системи та технології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48229" marR="4822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6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Електроенергетика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, електротехніка та</a:t>
                      </a:r>
                      <a:r>
                        <a:rPr lang="uk-UA" sz="1400" baseline="0" dirty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електромеханіка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3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Менеджмент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180975" algn="l"/>
                        </a:tabLst>
                        <a:defRPr/>
                      </a:pPr>
                      <a:r>
                        <a:rPr lang="uk-UA" sz="1200" baseline="0" dirty="0" smtClean="0">
                          <a:effectLst/>
                          <a:latin typeface="Arial Black" pitchFamily="34" charset="0"/>
                        </a:rPr>
                        <a:t>мотиваційний лист</a:t>
                      </a:r>
                      <a:endParaRPr lang="ru-RU" sz="1200" dirty="0" smtClean="0">
                        <a:effectLst/>
                        <a:latin typeface="Arial Black" pitchFamily="34" charset="0"/>
                      </a:endParaRPr>
                    </a:p>
                  </a:txBody>
                  <a:tcPr marL="48229" marR="48229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Підприємництво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 та </a:t>
                      </a:r>
                      <a:r>
                        <a:rPr lang="ru-RU" sz="1400" dirty="0" err="1" smtClean="0"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торгівля</a:t>
                      </a:r>
                      <a:endParaRPr lang="ru-RU" sz="1400" dirty="0" smtClean="0">
                        <a:effectLst/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229" marR="48229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8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Дизайн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29" marR="48229" marT="0" marB="0" anchor="ctr"/>
                </a:tc>
                <a:tc>
                  <a:txBody>
                    <a:bodyPr/>
                    <a:lstStyle/>
                    <a:p>
                      <a:pPr marL="180975" lvl="0" indent="-180975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 Black" pitchFamily="34" charset="0"/>
                        </a:rPr>
                        <a:t>Співбесіда </a:t>
                      </a:r>
                      <a:r>
                        <a:rPr lang="uk-UA" sz="1200" b="1" baseline="0" dirty="0" smtClean="0">
                          <a:effectLst/>
                          <a:latin typeface="Arial Black" pitchFamily="34" charset="0"/>
                        </a:rPr>
                        <a:t>з української мови та художньої культури(рисунок)</a:t>
                      </a:r>
                    </a:p>
                    <a:p>
                      <a:pPr marL="180975" lvl="0" indent="-180975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uk-UA" sz="1200" baseline="0" dirty="0" smtClean="0">
                          <a:effectLst/>
                          <a:latin typeface="Arial Black" pitchFamily="34" charset="0"/>
                        </a:rPr>
                        <a:t>мотиваційний лист</a:t>
                      </a:r>
                      <a:endParaRPr lang="ru-RU" sz="1200" dirty="0" smtClean="0">
                        <a:effectLst/>
                        <a:latin typeface="Arial Black" pitchFamily="34" charset="0"/>
                      </a:endParaRPr>
                    </a:p>
                  </a:txBody>
                  <a:tcPr marL="48229" marR="48229" marT="0" marB="0"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48229" marR="48229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Arial Black" pitchFamily="34" charset="0"/>
                        </a:rPr>
                        <a:t>Дизайн модної індустрії</a:t>
                      </a:r>
                      <a:endParaRPr lang="uk-UA" sz="1400" dirty="0" smtClean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29" marR="48229" marT="0" marB="0" anchor="ctr"/>
                </a:tc>
                <a:tc>
                  <a:txBody>
                    <a:bodyPr/>
                    <a:lstStyle/>
                    <a:p>
                      <a:endParaRPr lang="uk-UA" sz="1200" dirty="0"/>
                    </a:p>
                  </a:txBody>
                  <a:tcPr marL="48229" marR="48229" marT="0" marB="0"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48229" marR="48229" marT="0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uk-UA" sz="1200" dirty="0" smtClean="0">
                          <a:effectLst/>
                          <a:latin typeface="Arial Black" pitchFamily="34" charset="0"/>
                        </a:rPr>
                        <a:t>Співбесіда з</a:t>
                      </a:r>
                      <a:r>
                        <a:rPr lang="uk-UA" sz="1200" baseline="0" dirty="0" smtClean="0">
                          <a:effectLst/>
                          <a:latin typeface="Arial Black" pitchFamily="34" charset="0"/>
                        </a:rPr>
                        <a:t> фахового предмету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lang="uk-UA" sz="1200" baseline="0" dirty="0" smtClean="0">
                          <a:effectLst/>
                          <a:latin typeface="Arial Black" pitchFamily="34" charset="0"/>
                        </a:rPr>
                        <a:t>мотиваційний лист</a:t>
                      </a:r>
                      <a:endParaRPr lang="ru-RU" sz="1200" dirty="0" smtClean="0">
                        <a:effectLst/>
                        <a:latin typeface="Arial Black" pitchFamily="34" charset="0"/>
                      </a:endParaRPr>
                    </a:p>
                  </a:txBody>
                  <a:tcPr marL="48229" marR="4822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/>
          <p:nvPr/>
        </p:nvSpPr>
        <p:spPr>
          <a:xfrm>
            <a:off x="244367" y="116632"/>
            <a:ext cx="8655266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uk-UA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Вступні випробування </a:t>
            </a:r>
            <a:r>
              <a:rPr kumimoji="0" lang="uk-UA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за ОПС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«Фаховий молодший бакалавр»</a:t>
            </a:r>
          </a:p>
        </p:txBody>
      </p:sp>
    </p:spTree>
    <p:extLst>
      <p:ext uri="{BB962C8B-B14F-4D97-AF65-F5344CB8AC3E}">
        <p14:creationId xmlns:p14="http://schemas.microsoft.com/office/powerpoint/2010/main" val="42761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176" y="1"/>
            <a:ext cx="9147176" cy="105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90" y="239108"/>
            <a:ext cx="8964488" cy="443698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uk-UA" sz="2800" b="1" dirty="0">
                <a:solidFill>
                  <a:schemeClr val="bg1"/>
                </a:solidFill>
                <a:latin typeface="Arial Black" pitchFamily="34" charset="0"/>
              </a:rPr>
              <a:t>Орієнтовна вартість навчання на контрактній формі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683405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18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ОПС «Фаховий молодший бакалавр»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752638"/>
              </p:ext>
            </p:extLst>
          </p:nvPr>
        </p:nvGraphicFramePr>
        <p:xfrm>
          <a:off x="285936" y="1268760"/>
          <a:ext cx="8568951" cy="532859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8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1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2000" dirty="0" smtClean="0">
                          <a:effectLst/>
                          <a:latin typeface="Arial Black" pitchFamily="34" charset="0"/>
                        </a:rPr>
                        <a:t>Назва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              </a:t>
                      </a:r>
                      <a:endParaRPr lang="ru-RU" sz="1400" b="1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Термін навчання на основі</a:t>
                      </a:r>
                      <a:endParaRPr lang="ru-RU" sz="1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4827" marR="548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Вартість одного року навчання, грн.</a:t>
                      </a:r>
                      <a:endParaRPr lang="ru-RU" sz="1400" b="1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БСО</a:t>
                      </a:r>
                      <a:endParaRPr lang="ru-RU" sz="14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(9 класів) </a:t>
                      </a:r>
                      <a:endParaRPr lang="ru-RU" sz="1400" b="1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ПЗСО</a:t>
                      </a:r>
                      <a:endParaRPr lang="ru-RU" sz="1400" dirty="0">
                        <a:effectLst/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(11 класів)</a:t>
                      </a:r>
                      <a:endParaRPr lang="ru-RU" sz="1400" b="1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ОКР «кваліфікований робітник»</a:t>
                      </a:r>
                      <a:endParaRPr lang="ru-RU" sz="1400" b="1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денна форма навчання</a:t>
                      </a:r>
                      <a:endParaRPr lang="ru-RU" sz="1400" b="1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Дизайн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3 р. 10 міс.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16 900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Менеджмент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3 р. 5 міс.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 р. 5 міс.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15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Комп’ютерна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інженерія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3 р. 10 міс.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15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750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err="1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Інформаційні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системи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технології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3 р. 10 міс.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15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750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1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 Електроенергетика, електротехніка та електромеханіка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3 р. 10 міс.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14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Автомобільний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транспорт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3 р. 10 міс.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1 р. 10 міс.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-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15</a:t>
                      </a:r>
                      <a:r>
                        <a:rPr lang="uk-UA" sz="1400" baseline="0" dirty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uk-UA" sz="1400" baseline="0" dirty="0" smtClean="0">
                          <a:effectLst/>
                          <a:latin typeface="Arial Black" pitchFamily="34" charset="0"/>
                        </a:rPr>
                        <a:t>7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50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9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Підприємництво</a:t>
                      </a:r>
                      <a:r>
                        <a:rPr lang="uk-UA" sz="1400" baseline="0" dirty="0" smtClean="0">
                          <a:effectLst/>
                          <a:latin typeface="Arial Black" pitchFamily="34" charset="0"/>
                        </a:rPr>
                        <a:t> та торгівля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 р. 10 міс.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 р. 10 міс.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15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500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Дизайн </a:t>
                      </a: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та конструювання одягу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>
                          <a:effectLst/>
                          <a:latin typeface="Arial Black" pitchFamily="34" charset="0"/>
                        </a:rPr>
                        <a:t>1р. 10 міс.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uk-UA" sz="1400" dirty="0">
                          <a:effectLst/>
                          <a:latin typeface="Arial Black" pitchFamily="34" charset="0"/>
                        </a:rPr>
                        <a:t>12 </a:t>
                      </a:r>
                      <a:r>
                        <a:rPr lang="uk-UA" sz="1400" dirty="0" smtClean="0">
                          <a:effectLst/>
                          <a:latin typeface="Arial Black" pitchFamily="34" charset="0"/>
                        </a:rPr>
                        <a:t>500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27" marR="5482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5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Мои документы\Desktop\календар\Безымянный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176" y="1"/>
            <a:ext cx="9147176" cy="10527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17693"/>
            <a:ext cx="878497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Етапи вступної кампанії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за ОКР «кваліфікований робітник»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cs typeface="Arial"/>
              </a:rPr>
              <a:t>Початок </a:t>
            </a:r>
            <a:r>
              <a:rPr kumimoji="0" lang="uk-UA" sz="2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cs typeface="Arial"/>
              </a:rPr>
              <a:t>прийому заяв і документів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2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cs typeface="Arial"/>
              </a:rPr>
              <a:t>30 червня </a:t>
            </a:r>
            <a:r>
              <a:rPr kumimoji="0" lang="uk-UA" sz="22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cs typeface="Arial"/>
              </a:rPr>
              <a:t>2023 </a:t>
            </a:r>
            <a:r>
              <a:rPr kumimoji="0" lang="uk-UA" sz="22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cs typeface="Arial"/>
              </a:rPr>
              <a:t>року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uk-UA" sz="2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cs typeface="Arial"/>
              </a:rPr>
              <a:t>Закінчення прийому документів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2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cs typeface="Arial"/>
              </a:rPr>
              <a:t>31 серпня </a:t>
            </a:r>
            <a:r>
              <a:rPr kumimoji="0" lang="uk-UA" sz="22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cs typeface="Arial"/>
              </a:rPr>
              <a:t>2023 </a:t>
            </a:r>
            <a:r>
              <a:rPr kumimoji="0" lang="uk-UA" sz="22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cs typeface="Arial"/>
              </a:rPr>
              <a:t>року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uk-UA" sz="22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cs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Вступні випробування у формі тестувань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І етап: з </a:t>
            </a:r>
            <a:r>
              <a:rPr lang="uk-UA" sz="2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07 </a:t>
            </a:r>
            <a:r>
              <a:rPr lang="uk-U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по </a:t>
            </a:r>
            <a:r>
              <a:rPr lang="uk-UA" sz="2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18 </a:t>
            </a:r>
            <a:r>
              <a:rPr lang="uk-U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серпня </a:t>
            </a:r>
            <a:r>
              <a:rPr lang="uk-UA" sz="2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2023 </a:t>
            </a:r>
            <a:r>
              <a:rPr lang="uk-U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року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ІІ етап: з </a:t>
            </a:r>
            <a:r>
              <a:rPr lang="uk-UA" sz="2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21 </a:t>
            </a:r>
            <a:r>
              <a:rPr lang="uk-U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по </a:t>
            </a:r>
            <a:r>
              <a:rPr lang="uk-UA" sz="2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31 </a:t>
            </a:r>
            <a:r>
              <a:rPr lang="uk-U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серпня </a:t>
            </a:r>
            <a:r>
              <a:rPr lang="uk-UA" sz="2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2023 року</a:t>
            </a:r>
            <a:endParaRPr lang="uk-UA" sz="2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uk-UA" sz="2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cs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Зарахування на навчання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31 серпня </a:t>
            </a:r>
            <a:r>
              <a:rPr lang="uk-UA" sz="2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2023 </a:t>
            </a:r>
            <a:r>
              <a:rPr lang="uk-UA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/>
              </a:rPr>
              <a:t>року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7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24"/>
  <p:tag name="AS_OS" val="Unix 5.13.0.1022"/>
  <p:tag name="AS_RELEASE_DATE" val="2022.04.14"/>
  <p:tag name="AS_TITLE" val="Aspose.Slides for .NET Standard 2.0"/>
  <p:tag name="AS_VERSION" val="2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4943</TotalTime>
  <Words>989</Words>
  <Application>Microsoft Office PowerPoint</Application>
  <PresentationFormat>Экран (4:3)</PresentationFormat>
  <Paragraphs>292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新細明體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Орієнтовна вартість навчання на контрактній формі</vt:lpstr>
      <vt:lpstr>Презентация PowerPoint</vt:lpstr>
      <vt:lpstr>Технічний фаховий коледж ЛНТУ  здійснює підготовку  ОКР «кваліфікований робітник»  на основі БСО (9 кл.)</vt:lpstr>
      <vt:lpstr>Технічний фаховий коледж ЛНТУ  здійснює підготовку  ОКР «кваліфікований робітник»  на основі ПЗСО (11 кл.)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Lutsk40</dc:creator>
  <cp:lastModifiedBy>Навчальна частина</cp:lastModifiedBy>
  <cp:revision>412</cp:revision>
  <dcterms:created xsi:type="dcterms:W3CDTF">2019-03-02T06:49:11Z</dcterms:created>
  <dcterms:modified xsi:type="dcterms:W3CDTF">2023-04-04T13:50:41Z</dcterms:modified>
</cp:coreProperties>
</file>