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63" r:id="rId13"/>
    <p:sldId id="264" r:id="rId14"/>
    <p:sldId id="273" r:id="rId15"/>
    <p:sldId id="265" r:id="rId16"/>
    <p:sldId id="274" r:id="rId17"/>
    <p:sldId id="266" r:id="rId18"/>
    <p:sldId id="275" r:id="rId19"/>
    <p:sldId id="267" r:id="rId20"/>
  </p:sldIdLst>
  <p:sldSz cx="18288000" cy="10287000"/>
  <p:notesSz cx="6858000" cy="9144000"/>
  <p:embeddedFontLst>
    <p:embeddedFont>
      <p:font typeface="Brittany" panose="020B0604020202020204" charset="0"/>
      <p:regular r:id="rId22"/>
    </p:embeddedFont>
    <p:embeddedFont>
      <p:font typeface="Gotham Bold" panose="020B0604020202020204" charset="0"/>
      <p:regular r:id="rId23"/>
    </p:embeddedFont>
    <p:embeddedFont>
      <p:font typeface="Gotham" panose="020B0604020202020204" charset="0"/>
      <p:regular r:id="rId24"/>
    </p:embeddedFont>
    <p:embeddedFont>
      <p:font typeface="Gotham Bold Italics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otham Light Italics" panose="020B0604020202020204" charset="0"/>
      <p:regular r:id="rId30"/>
    </p:embeddedFont>
    <p:embeddedFont>
      <p:font typeface="Beatrix Antiqua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82B2-0A27-472A-8663-3DEA65CC9529}" type="datetimeFigureOut">
              <a:rPr lang="uk-UA" smtClean="0"/>
              <a:t>10.03.2026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66F5-9D7D-4D3C-BE95-F75CDCB104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56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366F5-9D7D-4D3C-BE95-F75CDCB1042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69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366F5-9D7D-4D3C-BE95-F75CDCB1042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204881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762088" y="-9632634"/>
            <a:ext cx="10994424" cy="1099442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73132" y="4114076"/>
            <a:ext cx="12198237" cy="2291464"/>
            <a:chOff x="0" y="0"/>
            <a:chExt cx="3212705" cy="6035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12704" cy="603513"/>
            </a:xfrm>
            <a:custGeom>
              <a:avLst/>
              <a:gdLst/>
              <a:ahLst/>
              <a:cxnLst/>
              <a:rect l="l" t="t" r="r" b="b"/>
              <a:pathLst>
                <a:path w="3212704" h="603513">
                  <a:moveTo>
                    <a:pt x="0" y="0"/>
                  </a:moveTo>
                  <a:lnTo>
                    <a:pt x="3212704" y="0"/>
                  </a:lnTo>
                  <a:lnTo>
                    <a:pt x="3212704" y="603513"/>
                  </a:lnTo>
                  <a:lnTo>
                    <a:pt x="0" y="603513"/>
                  </a:lnTo>
                  <a:close/>
                </a:path>
              </a:pathLst>
            </a:custGeom>
            <a:solidFill>
              <a:srgbClr val="FFFEF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212705" cy="632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19200" y="43786"/>
            <a:ext cx="17400660" cy="977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0"/>
              </a:lnSpc>
            </a:pPr>
            <a:r>
              <a:rPr lang="en-US" sz="8328" b="1" i="1" spc="1166" dirty="0">
                <a:latin typeface="Gotham Bold Italics"/>
                <a:ea typeface="Gotham Bold Italics"/>
                <a:cs typeface="Gotham Bold Italics"/>
                <a:sym typeface="Gotham Bold Italics"/>
              </a:rPr>
              <a:t>ПРЕЗЕНТАЦІЯ ЗАГАЛЬНИХ ВИБІРКОВИХ ДИСЦИПЛІН</a:t>
            </a:r>
          </a:p>
          <a:p>
            <a:pPr algn="ctr">
              <a:lnSpc>
                <a:spcPts val="9840"/>
              </a:lnSpc>
              <a:spcBef>
                <a:spcPct val="0"/>
              </a:spcBef>
            </a:pPr>
            <a:r>
              <a:rPr lang="en-US" sz="7028" b="1" spc="984" dirty="0">
                <a:latin typeface="Gotham Bold"/>
                <a:ea typeface="Gotham Bold"/>
                <a:cs typeface="Gotham Bold"/>
                <a:sym typeface="Gotham Bold"/>
              </a:rPr>
              <a:t>ЦИКЛОВА КОМІСІЯ СЛОВЕСНИХ ТА СУСПІЛЬНИХ ДИСЦИПЛІН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9965724" y="-1383136"/>
            <a:ext cx="10994424" cy="1099442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0" y="202612"/>
            <a:ext cx="3448982" cy="2737287"/>
          </a:xfrm>
          <a:custGeom>
            <a:avLst/>
            <a:gdLst/>
            <a:ahLst/>
            <a:cxnLst/>
            <a:rect l="l" t="t" r="r" b="b"/>
            <a:pathLst>
              <a:path w="3448982" h="2737287">
                <a:moveTo>
                  <a:pt x="0" y="0"/>
                </a:moveTo>
                <a:lnTo>
                  <a:pt x="3448982" y="0"/>
                </a:lnTo>
                <a:lnTo>
                  <a:pt x="3448982" y="2737287"/>
                </a:lnTo>
                <a:lnTo>
                  <a:pt x="0" y="2737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425553" y="9633761"/>
            <a:ext cx="5707099" cy="50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3514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Голова</a:t>
            </a:r>
            <a:r>
              <a:rPr lang="en-US" sz="3514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ЦК Найдюк Т.П.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082" y="990574"/>
            <a:ext cx="3962597" cy="8305851"/>
            <a:chOff x="0" y="0"/>
            <a:chExt cx="3877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775" cy="812800"/>
            </a:xfrm>
            <a:custGeom>
              <a:avLst/>
              <a:gdLst/>
              <a:ahLst/>
              <a:cxnLst/>
              <a:rect l="l" t="t" r="r" b="b"/>
              <a:pathLst>
                <a:path w="387775" h="812800">
                  <a:moveTo>
                    <a:pt x="193887" y="0"/>
                  </a:moveTo>
                  <a:cubicBezTo>
                    <a:pt x="86806" y="0"/>
                    <a:pt x="0" y="181951"/>
                    <a:pt x="0" y="406400"/>
                  </a:cubicBezTo>
                  <a:cubicBezTo>
                    <a:pt x="0" y="630849"/>
                    <a:pt x="86806" y="812800"/>
                    <a:pt x="193887" y="812800"/>
                  </a:cubicBezTo>
                  <a:cubicBezTo>
                    <a:pt x="300968" y="812800"/>
                    <a:pt x="387775" y="630849"/>
                    <a:pt x="387775" y="406400"/>
                  </a:cubicBezTo>
                  <a:cubicBezTo>
                    <a:pt x="387775" y="181951"/>
                    <a:pt x="300968" y="0"/>
                    <a:pt x="193887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36354" y="47625"/>
              <a:ext cx="315067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93523" y="39892"/>
            <a:ext cx="5001457" cy="500145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3915" y="6668246"/>
            <a:ext cx="6456989" cy="3632056"/>
          </a:xfrm>
          <a:custGeom>
            <a:avLst/>
            <a:gdLst/>
            <a:ahLst/>
            <a:cxnLst/>
            <a:rect l="l" t="t" r="r" b="b"/>
            <a:pathLst>
              <a:path w="6456989" h="3632056">
                <a:moveTo>
                  <a:pt x="0" y="0"/>
                </a:moveTo>
                <a:lnTo>
                  <a:pt x="6456989" y="0"/>
                </a:lnTo>
                <a:lnTo>
                  <a:pt x="6456989" y="3632056"/>
                </a:lnTo>
                <a:lnTo>
                  <a:pt x="0" y="363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-13303"/>
            <a:ext cx="7794980" cy="636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Література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і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культура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: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міжтекстові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зв’язки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кіноінтерпретації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та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сучасні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6046" b="1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медіа</a:t>
            </a:r>
            <a:r>
              <a:rPr lang="en-US" sz="6046" b="1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58181" y="1226202"/>
            <a:ext cx="11248869" cy="763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54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Завдання</a:t>
            </a:r>
            <a:r>
              <a:rPr lang="en-US" sz="54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курсу</a:t>
            </a:r>
            <a:r>
              <a:rPr lang="en-US" sz="5400" b="1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:</a:t>
            </a:r>
            <a:endParaRPr lang="uk-UA" sz="5400" b="1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4000" b="1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Ознайомити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із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поняттями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інтертекстуальності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діалогу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культур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архетипу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символу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адаптації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екранізації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  <a:endParaRPr lang="uk-UA" sz="48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48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Навчити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аналізувати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художній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твір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взаємозв’язку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історико-культурним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контекстом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епохи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  <a:endParaRPr lang="uk-UA" sz="48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48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Розвивати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навички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порівняльного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аналізу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літературного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тексту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його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кіноінтерпретації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  <a:endParaRPr lang="uk-UA" sz="48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48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48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Формувати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вміння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виявляти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міжтекстові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зв’язки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алюзії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ремінісценції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культурні</a:t>
            </a:r>
            <a:r>
              <a:rPr lang="en-US" sz="48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коди</a:t>
            </a:r>
            <a:r>
              <a:rPr lang="en-US" sz="48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06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082" y="990574"/>
            <a:ext cx="3962597" cy="8305851"/>
            <a:chOff x="0" y="0"/>
            <a:chExt cx="3877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775" cy="812800"/>
            </a:xfrm>
            <a:custGeom>
              <a:avLst/>
              <a:gdLst/>
              <a:ahLst/>
              <a:cxnLst/>
              <a:rect l="l" t="t" r="r" b="b"/>
              <a:pathLst>
                <a:path w="387775" h="812800">
                  <a:moveTo>
                    <a:pt x="193887" y="0"/>
                  </a:moveTo>
                  <a:cubicBezTo>
                    <a:pt x="86806" y="0"/>
                    <a:pt x="0" y="181951"/>
                    <a:pt x="0" y="406400"/>
                  </a:cubicBezTo>
                  <a:cubicBezTo>
                    <a:pt x="0" y="630849"/>
                    <a:pt x="86806" y="812800"/>
                    <a:pt x="193887" y="812800"/>
                  </a:cubicBezTo>
                  <a:cubicBezTo>
                    <a:pt x="300968" y="812800"/>
                    <a:pt x="387775" y="630849"/>
                    <a:pt x="387775" y="406400"/>
                  </a:cubicBezTo>
                  <a:cubicBezTo>
                    <a:pt x="387775" y="181951"/>
                    <a:pt x="300968" y="0"/>
                    <a:pt x="193887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36354" y="47625"/>
              <a:ext cx="315067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93523" y="39892"/>
            <a:ext cx="5001457" cy="500145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91686" y="6339581"/>
            <a:ext cx="5596602" cy="3614472"/>
          </a:xfrm>
          <a:custGeom>
            <a:avLst/>
            <a:gdLst/>
            <a:ahLst/>
            <a:cxnLst/>
            <a:rect l="l" t="t" r="r" b="b"/>
            <a:pathLst>
              <a:path w="5596602" h="3614472">
                <a:moveTo>
                  <a:pt x="0" y="0"/>
                </a:moveTo>
                <a:lnTo>
                  <a:pt x="5596602" y="0"/>
                </a:lnTo>
                <a:lnTo>
                  <a:pt x="5596602" y="3614472"/>
                </a:lnTo>
                <a:lnTo>
                  <a:pt x="0" y="3614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-13303"/>
            <a:ext cx="7794980" cy="636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6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Література і культура: міжтекстові зв’язки, кіноінтерпретації та сучасні медіа.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9131" y="740024"/>
            <a:ext cx="11248869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endParaRPr lang="uk-UA" sz="5400" b="1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5400" b="1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Завдання</a:t>
            </a:r>
            <a:r>
              <a:rPr lang="en-US" sz="5400" b="1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курсу</a:t>
            </a:r>
            <a:r>
              <a:rPr lang="en-US" sz="54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:</a:t>
            </a:r>
          </a:p>
          <a:p>
            <a:pPr algn="ctr">
              <a:lnSpc>
                <a:spcPts val="3520"/>
              </a:lnSpc>
            </a:pPr>
            <a:endParaRPr lang="uk-UA" sz="54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54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Розвивати</a:t>
            </a:r>
            <a:r>
              <a:rPr lang="en-US" sz="54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здатність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аргументовано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висловлювати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власну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інтерпретацію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твору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усній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і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письмовій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формі</a:t>
            </a:r>
            <a:r>
              <a:rPr lang="en-US" sz="54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  <a:endParaRPr lang="uk-UA" sz="54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54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54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Сприяти</a:t>
            </a:r>
            <a:r>
              <a:rPr lang="en-US" sz="54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формуванню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медіаграмотності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відповідального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споживання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культурного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контенту</a:t>
            </a:r>
            <a:r>
              <a:rPr lang="en-US" sz="54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  <a:endParaRPr lang="uk-UA" sz="54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endParaRPr lang="uk-UA" sz="54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520"/>
              </a:lnSpc>
            </a:pPr>
            <a:r>
              <a:rPr lang="en-US" sz="54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Розвивати</a:t>
            </a:r>
            <a:r>
              <a:rPr lang="en-US" sz="54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навички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роботи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цифровими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інструментами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для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створення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освітніх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і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творчих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проєктів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буктрейлер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подкаст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мультимедійна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презентація</a:t>
            </a:r>
            <a:r>
              <a:rPr lang="en-US" sz="54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960599" cy="6255323"/>
            <a:chOff x="0" y="0"/>
            <a:chExt cx="1653608" cy="609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608" cy="609875"/>
            </a:xfrm>
            <a:custGeom>
              <a:avLst/>
              <a:gdLst/>
              <a:ahLst/>
              <a:cxnLst/>
              <a:rect l="l" t="t" r="r" b="b"/>
              <a:pathLst>
                <a:path w="1653608" h="609875">
                  <a:moveTo>
                    <a:pt x="826804" y="0"/>
                  </a:moveTo>
                  <a:cubicBezTo>
                    <a:pt x="370173" y="0"/>
                    <a:pt x="0" y="136525"/>
                    <a:pt x="0" y="304938"/>
                  </a:cubicBezTo>
                  <a:cubicBezTo>
                    <a:pt x="0" y="473350"/>
                    <a:pt x="370173" y="609875"/>
                    <a:pt x="826804" y="609875"/>
                  </a:cubicBezTo>
                  <a:cubicBezTo>
                    <a:pt x="1283435" y="609875"/>
                    <a:pt x="1653608" y="473350"/>
                    <a:pt x="1653608" y="304938"/>
                  </a:cubicBezTo>
                  <a:cubicBezTo>
                    <a:pt x="1653608" y="136525"/>
                    <a:pt x="1283435" y="0"/>
                    <a:pt x="826804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55026" y="28601"/>
              <a:ext cx="1343556" cy="5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6843" y="11772900"/>
            <a:ext cx="8241958" cy="20274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292783" y="1837684"/>
            <a:ext cx="8486961" cy="5627224"/>
          </a:xfrm>
          <a:custGeom>
            <a:avLst/>
            <a:gdLst/>
            <a:ahLst/>
            <a:cxnLst/>
            <a:rect l="l" t="t" r="r" b="b"/>
            <a:pathLst>
              <a:path w="8486961" h="5627224">
                <a:moveTo>
                  <a:pt x="0" y="0"/>
                </a:moveTo>
                <a:lnTo>
                  <a:pt x="8486961" y="0"/>
                </a:lnTo>
                <a:lnTo>
                  <a:pt x="8486961" y="5627224"/>
                </a:lnTo>
                <a:lnTo>
                  <a:pt x="0" y="562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28758" y="7053236"/>
            <a:ext cx="4399611" cy="2854228"/>
          </a:xfrm>
          <a:custGeom>
            <a:avLst/>
            <a:gdLst/>
            <a:ahLst/>
            <a:cxnLst/>
            <a:rect l="l" t="t" r="r" b="b"/>
            <a:pathLst>
              <a:path w="4399611" h="2854228">
                <a:moveTo>
                  <a:pt x="0" y="0"/>
                </a:moveTo>
                <a:lnTo>
                  <a:pt x="4399612" y="0"/>
                </a:lnTo>
                <a:lnTo>
                  <a:pt x="4399612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14584" y="6826885"/>
            <a:ext cx="2401611" cy="3306930"/>
          </a:xfrm>
          <a:custGeom>
            <a:avLst/>
            <a:gdLst/>
            <a:ahLst/>
            <a:cxnLst/>
            <a:rect l="l" t="t" r="r" b="b"/>
            <a:pathLst>
              <a:path w="2401611" h="3306930">
                <a:moveTo>
                  <a:pt x="0" y="0"/>
                </a:moveTo>
                <a:lnTo>
                  <a:pt x="2401611" y="0"/>
                </a:lnTo>
                <a:lnTo>
                  <a:pt x="2401611" y="3306930"/>
                </a:lnTo>
                <a:lnTo>
                  <a:pt x="0" y="330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188432" y="-57150"/>
            <a:ext cx="1084540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Курс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спрямований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розвиток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критичного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мислення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навичок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аналізу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літературних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текстів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їхніх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візуальних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адаптацій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а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також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розуміння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актуальних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тенденцій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сучасного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літературного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процесу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Україні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4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світі</a:t>
            </a:r>
            <a:r>
              <a:rPr lang="en-US" sz="24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530576" y="-70900"/>
            <a:ext cx="8263091" cy="453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02"/>
              </a:lnSpc>
              <a:spcBef>
                <a:spcPct val="0"/>
              </a:spcBef>
            </a:pPr>
            <a:r>
              <a:rPr lang="en-US" sz="8243" b="1" dirty="0" err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Сучасна</a:t>
            </a:r>
            <a:r>
              <a:rPr lang="en-US" sz="8243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8243" b="1" dirty="0" err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література</a:t>
            </a:r>
            <a:r>
              <a:rPr lang="en-US" sz="8243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 у </a:t>
            </a:r>
            <a:r>
              <a:rPr lang="en-US" sz="8243" b="1" dirty="0" err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світовому</a:t>
            </a:r>
            <a:r>
              <a:rPr lang="en-US" sz="8243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8243" b="1" dirty="0" err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контексті</a:t>
            </a:r>
            <a:endParaRPr lang="en-US" sz="8243" b="1" dirty="0">
              <a:solidFill>
                <a:srgbClr val="191919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0" y="4320592"/>
            <a:ext cx="9863209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4"/>
              </a:lnSpc>
            </a:pP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Предметом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є: 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процеси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Україні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світі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Художні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тексти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українських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зарубіжних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авторів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створені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останні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десятиліття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тенденції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теми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жанри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стилі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сучасної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Взаємодія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іншими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видами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мистецтва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зокрема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кінематографом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Екранізації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сучасних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літературних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творів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як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інтерпретації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тексту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; </a:t>
            </a:r>
          </a:p>
          <a:p>
            <a:pPr algn="ctr">
              <a:lnSpc>
                <a:spcPts val="3704"/>
              </a:lnSpc>
            </a:pP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Соціокультурний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історичний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контекст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що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впливає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сучасного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літературного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канону</a:t>
            </a:r>
            <a:r>
              <a:rPr lang="en-US" sz="2646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868828" y="-353712"/>
            <a:ext cx="10994424" cy="1099442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19125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351908" y="2150742"/>
            <a:ext cx="7315200" cy="5598994"/>
          </a:xfrm>
          <a:custGeom>
            <a:avLst/>
            <a:gdLst/>
            <a:ahLst/>
            <a:cxnLst/>
            <a:rect l="l" t="t" r="r" b="b"/>
            <a:pathLst>
              <a:path w="5818347" h="3665121">
                <a:moveTo>
                  <a:pt x="0" y="0"/>
                </a:moveTo>
                <a:lnTo>
                  <a:pt x="5818347" y="0"/>
                </a:lnTo>
                <a:lnTo>
                  <a:pt x="5818347" y="3665121"/>
                </a:lnTo>
                <a:lnTo>
                  <a:pt x="0" y="366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696" b="-669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9200" y="4914900"/>
            <a:ext cx="8483080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Предметом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вивчення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навчальної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дисципліни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є:</a:t>
            </a:r>
          </a:p>
          <a:p>
            <a:pPr algn="ctr">
              <a:lnSpc>
                <a:spcPts val="3119"/>
              </a:lnSpc>
            </a:pP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психологічні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закономірності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,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механізми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та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умови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формування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,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підтримки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й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відновлення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безпеки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особистості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в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умовах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соціальних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,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інформаційних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,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професійних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та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екстремальних</a:t>
            </a:r>
            <a:r>
              <a:rPr lang="en-US" sz="2835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2835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загроз</a:t>
            </a:r>
            <a:r>
              <a:rPr lang="en-US" sz="2835" b="1" i="1" dirty="0">
                <a:solidFill>
                  <a:srgbClr val="38B6FF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.</a:t>
            </a:r>
          </a:p>
          <a:p>
            <a:pPr algn="l">
              <a:lnSpc>
                <a:spcPts val="3119"/>
              </a:lnSpc>
            </a:pPr>
            <a:endParaRPr lang="en-US" sz="2835" b="1" i="1" dirty="0">
              <a:solidFill>
                <a:srgbClr val="38B6FF"/>
              </a:solidFill>
              <a:latin typeface="Gotham Bold Italics"/>
              <a:ea typeface="Gotham Bold Italics"/>
              <a:cs typeface="Gotham Bold Italics"/>
              <a:sym typeface="Gotham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4814" y="602127"/>
            <a:ext cx="9702280" cy="396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Психологія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безпеки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особистості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700" y="6316707"/>
            <a:ext cx="1997175" cy="3693040"/>
            <a:chOff x="0" y="0"/>
            <a:chExt cx="43955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558" cy="812800"/>
            </a:xfrm>
            <a:custGeom>
              <a:avLst/>
              <a:gdLst/>
              <a:ahLst/>
              <a:cxnLst/>
              <a:rect l="l" t="t" r="r" b="b"/>
              <a:pathLst>
                <a:path w="439558" h="812800">
                  <a:moveTo>
                    <a:pt x="219779" y="0"/>
                  </a:moveTo>
                  <a:cubicBezTo>
                    <a:pt x="98398" y="0"/>
                    <a:pt x="0" y="181951"/>
                    <a:pt x="0" y="406400"/>
                  </a:cubicBezTo>
                  <a:cubicBezTo>
                    <a:pt x="0" y="630849"/>
                    <a:pt x="98398" y="812800"/>
                    <a:pt x="219779" y="812800"/>
                  </a:cubicBezTo>
                  <a:cubicBezTo>
                    <a:pt x="341159" y="812800"/>
                    <a:pt x="439558" y="630849"/>
                    <a:pt x="439558" y="406400"/>
                  </a:cubicBezTo>
                  <a:cubicBezTo>
                    <a:pt x="439558" y="181951"/>
                    <a:pt x="341159" y="0"/>
                    <a:pt x="219779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41209" y="47625"/>
              <a:ext cx="357141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68828" y="-353712"/>
            <a:ext cx="10994424" cy="1099442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19125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3401015"/>
            <a:ext cx="182880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endParaRPr dirty="0"/>
          </a:p>
          <a:p>
            <a:pPr algn="l">
              <a:lnSpc>
                <a:spcPts val="3299"/>
              </a:lnSpc>
            </a:pPr>
            <a:r>
              <a:rPr lang="en-US" sz="40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Основними</a:t>
            </a:r>
            <a:r>
              <a:rPr lang="en-US" sz="40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завданнями</a:t>
            </a:r>
            <a:r>
              <a:rPr lang="en-US" sz="40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40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дисципліни</a:t>
            </a:r>
            <a:r>
              <a:rPr lang="en-US" sz="4000" b="1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є: </a:t>
            </a:r>
          </a:p>
          <a:p>
            <a:pPr marL="571500" indent="-571500" algn="l">
              <a:lnSpc>
                <a:spcPts val="3299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40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компетентності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галузі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безпеки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особистості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endParaRPr lang="uk-UA" sz="40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endParaRPr lang="en-US" sz="40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marL="571500" indent="-571500" algn="l">
              <a:lnSpc>
                <a:spcPts val="3299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сформувати</a:t>
            </a:r>
            <a:r>
              <a:rPr lang="en-US" sz="40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базову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систему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наукових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знань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безпеки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як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новітнього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напряму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науки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сучасних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теорій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і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концепцій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щодо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безпеки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цілому</a:t>
            </a:r>
            <a:r>
              <a:rPr lang="en-US" sz="40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40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endParaRPr lang="en-US" sz="40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сформувати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аналізу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проблем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безпеки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особистості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які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є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актуальними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сучасному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суспільстві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endParaRPr lang="uk-UA" sz="40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endParaRPr lang="en-US" sz="40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marL="571500" indent="-571500" algn="l">
              <a:lnSpc>
                <a:spcPts val="3299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підвищити</a:t>
            </a:r>
            <a:r>
              <a:rPr lang="en-US" sz="40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рівень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компетентності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забезпеченні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власної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безпеки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практичної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готовності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endParaRPr lang="uk-UA" sz="40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endParaRPr lang="en-US" sz="40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l">
              <a:lnSpc>
                <a:spcPts val="329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розвивати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емоційну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саморегуляцію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формувати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стійкість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9287" y="671640"/>
            <a:ext cx="15468600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Психологія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безпеки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11153" b="1" i="1" dirty="0" err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особистості</a:t>
            </a:r>
            <a:r>
              <a:rPr lang="en-US" sz="11153" b="1" i="1" dirty="0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2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6842" y="5235920"/>
            <a:ext cx="8564411" cy="85644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776" y="2967199"/>
            <a:ext cx="16960599" cy="6255323"/>
            <a:chOff x="0" y="0"/>
            <a:chExt cx="1653608" cy="609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3608" cy="609875"/>
            </a:xfrm>
            <a:custGeom>
              <a:avLst/>
              <a:gdLst/>
              <a:ahLst/>
              <a:cxnLst/>
              <a:rect l="l" t="t" r="r" b="b"/>
              <a:pathLst>
                <a:path w="1653608" h="609875">
                  <a:moveTo>
                    <a:pt x="826804" y="0"/>
                  </a:moveTo>
                  <a:cubicBezTo>
                    <a:pt x="370173" y="0"/>
                    <a:pt x="0" y="136525"/>
                    <a:pt x="0" y="304938"/>
                  </a:cubicBezTo>
                  <a:cubicBezTo>
                    <a:pt x="0" y="473350"/>
                    <a:pt x="370173" y="609875"/>
                    <a:pt x="826804" y="609875"/>
                  </a:cubicBezTo>
                  <a:cubicBezTo>
                    <a:pt x="1283435" y="609875"/>
                    <a:pt x="1653608" y="473350"/>
                    <a:pt x="1653608" y="304938"/>
                  </a:cubicBezTo>
                  <a:cubicBezTo>
                    <a:pt x="1653608" y="136525"/>
                    <a:pt x="1283435" y="0"/>
                    <a:pt x="826804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55026" y="28601"/>
              <a:ext cx="1343556" cy="5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80154" y="4887795"/>
            <a:ext cx="8781153" cy="5010055"/>
          </a:xfrm>
          <a:custGeom>
            <a:avLst/>
            <a:gdLst/>
            <a:ahLst/>
            <a:cxnLst/>
            <a:rect l="l" t="t" r="r" b="b"/>
            <a:pathLst>
              <a:path w="8781153" h="5010055">
                <a:moveTo>
                  <a:pt x="0" y="0"/>
                </a:moveTo>
                <a:lnTo>
                  <a:pt x="8781153" y="0"/>
                </a:lnTo>
                <a:lnTo>
                  <a:pt x="8781153" y="5010055"/>
                </a:lnTo>
                <a:lnTo>
                  <a:pt x="0" y="50100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17" b="-8317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0" y="257175"/>
            <a:ext cx="8524012" cy="454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9"/>
              </a:lnSpc>
            </a:pP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Валеологія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та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основи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медичних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знань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85320" y="1837320"/>
            <a:ext cx="8576172" cy="482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7"/>
              </a:lnSpc>
            </a:pP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Предметом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вивчення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навчальної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дисципліни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є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закономірності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формування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збереження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та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зміцнення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здоров'я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людини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фактори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ризику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розвитку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захворювань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основи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раціонального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способу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життя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та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методи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надання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першої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домедичної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326" b="1" dirty="0" err="1">
                <a:latin typeface="Gotham Bold"/>
                <a:ea typeface="Gotham Bold"/>
                <a:cs typeface="Gotham Bold"/>
                <a:sym typeface="Gotham Bold"/>
              </a:rPr>
              <a:t>допомоги</a:t>
            </a:r>
            <a:r>
              <a:rPr lang="en-US" sz="3326" b="1" dirty="0">
                <a:latin typeface="Gotham Bold"/>
                <a:ea typeface="Gotham Bold"/>
                <a:cs typeface="Gotham Bold"/>
                <a:sym typeface="Gotham Bold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6842" y="5235920"/>
            <a:ext cx="8564411" cy="85644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776" y="2967199"/>
            <a:ext cx="16960599" cy="6255323"/>
            <a:chOff x="0" y="0"/>
            <a:chExt cx="1653608" cy="609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3608" cy="609875"/>
            </a:xfrm>
            <a:custGeom>
              <a:avLst/>
              <a:gdLst/>
              <a:ahLst/>
              <a:cxnLst/>
              <a:rect l="l" t="t" r="r" b="b"/>
              <a:pathLst>
                <a:path w="1653608" h="609875">
                  <a:moveTo>
                    <a:pt x="826804" y="0"/>
                  </a:moveTo>
                  <a:cubicBezTo>
                    <a:pt x="370173" y="0"/>
                    <a:pt x="0" y="136525"/>
                    <a:pt x="0" y="304938"/>
                  </a:cubicBezTo>
                  <a:cubicBezTo>
                    <a:pt x="0" y="473350"/>
                    <a:pt x="370173" y="609875"/>
                    <a:pt x="826804" y="609875"/>
                  </a:cubicBezTo>
                  <a:cubicBezTo>
                    <a:pt x="1283435" y="609875"/>
                    <a:pt x="1653608" y="473350"/>
                    <a:pt x="1653608" y="304938"/>
                  </a:cubicBezTo>
                  <a:cubicBezTo>
                    <a:pt x="1653608" y="136525"/>
                    <a:pt x="1283435" y="0"/>
                    <a:pt x="826804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55026" y="28601"/>
              <a:ext cx="1343556" cy="5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0" y="5098593"/>
            <a:ext cx="8825611" cy="4826889"/>
          </a:xfrm>
          <a:custGeom>
            <a:avLst/>
            <a:gdLst/>
            <a:ahLst/>
            <a:cxnLst/>
            <a:rect l="l" t="t" r="r" b="b"/>
            <a:pathLst>
              <a:path w="9933475" h="3353342">
                <a:moveTo>
                  <a:pt x="0" y="0"/>
                </a:moveTo>
                <a:lnTo>
                  <a:pt x="9933475" y="0"/>
                </a:lnTo>
                <a:lnTo>
                  <a:pt x="9933475" y="3353342"/>
                </a:lnTo>
                <a:lnTo>
                  <a:pt x="0" y="3353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559" b="-25333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0" y="257175"/>
            <a:ext cx="8524012" cy="454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9"/>
              </a:lnSpc>
            </a:pP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Валеологія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та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основи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медичних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968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знань</a:t>
            </a:r>
            <a:r>
              <a:rPr lang="en-US" sz="968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54525" y="-57150"/>
            <a:ext cx="9933475" cy="1043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4"/>
              </a:lnSpc>
            </a:pP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Основними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завданнями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2646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дисципліни</a:t>
            </a:r>
            <a:r>
              <a:rPr lang="en-US" sz="2646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є:</a:t>
            </a: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Ознайомити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із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поняттям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здоров’я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його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складовими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методами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оцінки</a:t>
            </a:r>
            <a:r>
              <a:rPr lang="en-US" sz="36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36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endParaRPr lang="en-US" sz="36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Дослідити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вплив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фізичних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соціальних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екологічних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чинників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здоров’я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людини</a:t>
            </a:r>
            <a:r>
              <a:rPr lang="en-US" sz="36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36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endParaRPr lang="en-US" sz="36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раціонального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харчування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фізичної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активності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режиму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праці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відпочинку</a:t>
            </a:r>
            <a:r>
              <a:rPr lang="en-US" sz="36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36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endParaRPr lang="en-US" sz="36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Навчання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алгоритмів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надання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домедичної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допомоги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травмах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кровотечах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опіках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отруєннях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інших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невідкладних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станах</a:t>
            </a:r>
            <a:r>
              <a:rPr lang="en-US" sz="36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36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endParaRPr lang="en-US" sz="36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Ознайомлення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методами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зміцнення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імунної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системи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адаптації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організму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до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зовнішніх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факторів</a:t>
            </a:r>
            <a:r>
              <a:rPr lang="en-US" sz="36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uk-UA" sz="3600" dirty="0" smtClean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endParaRPr lang="en-US" sz="36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3704"/>
              </a:lnSpc>
            </a:pP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Ознайомлення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із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сучасними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методами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контрацепції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профілактики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захворювань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що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передаються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статевим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шляхом</a:t>
            </a:r>
            <a:r>
              <a:rPr lang="en-US" sz="36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03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16420" y="2412950"/>
            <a:ext cx="8564411" cy="85644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96895" y="1531102"/>
            <a:ext cx="2439051" cy="6255323"/>
            <a:chOff x="0" y="0"/>
            <a:chExt cx="237800" cy="609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800" cy="609875"/>
            </a:xfrm>
            <a:custGeom>
              <a:avLst/>
              <a:gdLst/>
              <a:ahLst/>
              <a:cxnLst/>
              <a:rect l="l" t="t" r="r" b="b"/>
              <a:pathLst>
                <a:path w="237800" h="609875">
                  <a:moveTo>
                    <a:pt x="118900" y="0"/>
                  </a:moveTo>
                  <a:cubicBezTo>
                    <a:pt x="53233" y="0"/>
                    <a:pt x="0" y="136525"/>
                    <a:pt x="0" y="304938"/>
                  </a:cubicBezTo>
                  <a:cubicBezTo>
                    <a:pt x="0" y="473350"/>
                    <a:pt x="53233" y="609875"/>
                    <a:pt x="118900" y="609875"/>
                  </a:cubicBezTo>
                  <a:cubicBezTo>
                    <a:pt x="184567" y="609875"/>
                    <a:pt x="237800" y="473350"/>
                    <a:pt x="237800" y="304938"/>
                  </a:cubicBezTo>
                  <a:cubicBezTo>
                    <a:pt x="237800" y="136525"/>
                    <a:pt x="184567" y="0"/>
                    <a:pt x="118900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22294" y="28601"/>
              <a:ext cx="193213" cy="5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210434" y="1257300"/>
            <a:ext cx="6588554" cy="4935056"/>
          </a:xfrm>
          <a:custGeom>
            <a:avLst/>
            <a:gdLst/>
            <a:ahLst/>
            <a:cxnLst/>
            <a:rect l="l" t="t" r="r" b="b"/>
            <a:pathLst>
              <a:path w="6588554" h="4935056">
                <a:moveTo>
                  <a:pt x="0" y="0"/>
                </a:moveTo>
                <a:lnTo>
                  <a:pt x="6588554" y="0"/>
                </a:lnTo>
                <a:lnTo>
                  <a:pt x="6588554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828883" y="1981031"/>
            <a:ext cx="9702280" cy="267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11153" b="1" i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Основи психології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3341" y="5860309"/>
            <a:ext cx="10845403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Метою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вивчення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навчальної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дисципліни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є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ознайомлення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здобувачів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фахової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передвищої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освіти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з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психологією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як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наукою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про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психіку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психологічними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процесами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мотиваційно-вольовою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та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емоційною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природою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індивідуально-психологічними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особливостями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темпераменту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, </a:t>
            </a:r>
            <a:r>
              <a:rPr lang="en-US" sz="3200" b="1" dirty="0" err="1">
                <a:latin typeface="Gotham Bold"/>
                <a:ea typeface="Gotham Bold"/>
                <a:cs typeface="Gotham Bold"/>
                <a:sym typeface="Gotham Bold"/>
              </a:rPr>
              <a:t>характеру</a:t>
            </a:r>
            <a:r>
              <a:rPr lang="en-US" sz="3200" b="1" dirty="0">
                <a:latin typeface="Gotham Bold"/>
                <a:ea typeface="Gotham Bold"/>
                <a:cs typeface="Gotham Bold"/>
                <a:sym typeface="Gotham Bold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16420" y="2412950"/>
            <a:ext cx="8564411" cy="85644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96895" y="1531102"/>
            <a:ext cx="2439051" cy="6255323"/>
            <a:chOff x="0" y="0"/>
            <a:chExt cx="237800" cy="609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800" cy="609875"/>
            </a:xfrm>
            <a:custGeom>
              <a:avLst/>
              <a:gdLst/>
              <a:ahLst/>
              <a:cxnLst/>
              <a:rect l="l" t="t" r="r" b="b"/>
              <a:pathLst>
                <a:path w="237800" h="609875">
                  <a:moveTo>
                    <a:pt x="118900" y="0"/>
                  </a:moveTo>
                  <a:cubicBezTo>
                    <a:pt x="53233" y="0"/>
                    <a:pt x="0" y="136525"/>
                    <a:pt x="0" y="304938"/>
                  </a:cubicBezTo>
                  <a:cubicBezTo>
                    <a:pt x="0" y="473350"/>
                    <a:pt x="53233" y="609875"/>
                    <a:pt x="118900" y="609875"/>
                  </a:cubicBezTo>
                  <a:cubicBezTo>
                    <a:pt x="184567" y="609875"/>
                    <a:pt x="237800" y="473350"/>
                    <a:pt x="237800" y="304938"/>
                  </a:cubicBezTo>
                  <a:cubicBezTo>
                    <a:pt x="237800" y="136525"/>
                    <a:pt x="184567" y="0"/>
                    <a:pt x="118900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22294" y="28601"/>
              <a:ext cx="193213" cy="524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21646" y="4658764"/>
            <a:ext cx="7164445" cy="4363812"/>
          </a:xfrm>
          <a:custGeom>
            <a:avLst/>
            <a:gdLst/>
            <a:ahLst/>
            <a:cxnLst/>
            <a:rect l="l" t="t" r="r" b="b"/>
            <a:pathLst>
              <a:path w="4534693" h="2384371">
                <a:moveTo>
                  <a:pt x="0" y="0"/>
                </a:moveTo>
                <a:lnTo>
                  <a:pt x="4534693" y="0"/>
                </a:lnTo>
                <a:lnTo>
                  <a:pt x="4534693" y="2384370"/>
                </a:lnTo>
                <a:lnTo>
                  <a:pt x="0" y="238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828883" y="1981031"/>
            <a:ext cx="9702280" cy="267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11153" b="1" i="1">
                <a:solidFill>
                  <a:srgbClr val="19191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Основи психології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96895" y="1507289"/>
            <a:ext cx="11248869" cy="695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0"/>
              </a:lnSpc>
            </a:pPr>
            <a:r>
              <a:rPr lang="en-US" sz="3014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Предметом</a:t>
            </a:r>
            <a:r>
              <a:rPr lang="en-US" sz="3014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3014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навчальної</a:t>
            </a:r>
            <a:r>
              <a:rPr lang="en-US" sz="3014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b="1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дисципліни</a:t>
            </a:r>
            <a:r>
              <a:rPr lang="en-US" sz="3014" b="1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 є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положення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теорії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концепції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категорії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механізм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функціонування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психіки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людини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закономірності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розвитку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особистості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  <a:p>
            <a:pPr algn="ctr">
              <a:lnSpc>
                <a:spcPts val="4220"/>
              </a:lnSpc>
            </a:pP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завданням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вивчення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дисципліни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– 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сформувати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студентів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систему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психологічних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знань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оволодіти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категоріями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поняттями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психології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ознайомити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із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закономірностями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властивостями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психічних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процесів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особистості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емоційно-вольовій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сфері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індивідуальними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особливостями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людям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розкрити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нові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можливості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професійної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діяльності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сприяти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вирішенню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питань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побудови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організації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   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міжособистісної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взаємодії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в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колективі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в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аналізі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різного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роду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професійних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014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ситуацій</a:t>
            </a:r>
            <a:r>
              <a:rPr lang="en-US" sz="3014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42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796" y="284529"/>
            <a:ext cx="8564411" cy="85644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13177" y="5143500"/>
            <a:ext cx="5001457" cy="50014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59307" y="1005155"/>
            <a:ext cx="4297901" cy="3411033"/>
          </a:xfrm>
          <a:custGeom>
            <a:avLst/>
            <a:gdLst/>
            <a:ahLst/>
            <a:cxnLst/>
            <a:rect l="l" t="t" r="r" b="b"/>
            <a:pathLst>
              <a:path w="4297901" h="3411033">
                <a:moveTo>
                  <a:pt x="0" y="0"/>
                </a:moveTo>
                <a:lnTo>
                  <a:pt x="4297901" y="0"/>
                </a:lnTo>
                <a:lnTo>
                  <a:pt x="4297901" y="3411033"/>
                </a:lnTo>
                <a:lnTo>
                  <a:pt x="0" y="3411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828800" y="5243657"/>
            <a:ext cx="14357305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16"/>
              </a:lnSpc>
            </a:pPr>
            <a:r>
              <a:rPr lang="en-US" sz="9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ДЯКУЄМО ЗА УВАГУ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05859" y="-616898"/>
            <a:ext cx="9428078" cy="12753441"/>
            <a:chOff x="0" y="0"/>
            <a:chExt cx="60086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0869" cy="812800"/>
            </a:xfrm>
            <a:custGeom>
              <a:avLst/>
              <a:gdLst/>
              <a:ahLst/>
              <a:cxnLst/>
              <a:rect l="l" t="t" r="r" b="b"/>
              <a:pathLst>
                <a:path w="600869" h="812800">
                  <a:moveTo>
                    <a:pt x="300434" y="0"/>
                  </a:moveTo>
                  <a:cubicBezTo>
                    <a:pt x="134509" y="0"/>
                    <a:pt x="0" y="181951"/>
                    <a:pt x="0" y="406400"/>
                  </a:cubicBezTo>
                  <a:cubicBezTo>
                    <a:pt x="0" y="630849"/>
                    <a:pt x="134509" y="812800"/>
                    <a:pt x="300434" y="812800"/>
                  </a:cubicBezTo>
                  <a:cubicBezTo>
                    <a:pt x="466360" y="812800"/>
                    <a:pt x="600869" y="630849"/>
                    <a:pt x="600869" y="406400"/>
                  </a:cubicBezTo>
                  <a:cubicBezTo>
                    <a:pt x="600869" y="181951"/>
                    <a:pt x="466360" y="0"/>
                    <a:pt x="300434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56331" y="47625"/>
              <a:ext cx="488206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76161" y="120608"/>
            <a:ext cx="3477037" cy="2649310"/>
            <a:chOff x="0" y="0"/>
            <a:chExt cx="4636050" cy="353241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5839" b="33396"/>
            <a:stretch>
              <a:fillRect/>
            </a:stretch>
          </p:blipFill>
          <p:spPr>
            <a:xfrm>
              <a:off x="0" y="0"/>
              <a:ext cx="4636050" cy="353241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-1373119" y="-1315898"/>
            <a:ext cx="3499668" cy="13405540"/>
            <a:chOff x="0" y="0"/>
            <a:chExt cx="21219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191" cy="812800"/>
            </a:xfrm>
            <a:custGeom>
              <a:avLst/>
              <a:gdLst/>
              <a:ahLst/>
              <a:cxnLst/>
              <a:rect l="l" t="t" r="r" b="b"/>
              <a:pathLst>
                <a:path w="212191" h="812800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13420" y="9104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09357" y="2648112"/>
            <a:ext cx="992463" cy="9924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  <a:ea typeface="Gotham"/>
                  <a:cs typeface="Gotham"/>
                  <a:sym typeface="Gotham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1509" y="4428296"/>
            <a:ext cx="508158" cy="543805"/>
            <a:chOff x="0" y="0"/>
            <a:chExt cx="812800" cy="8698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1509" y="1982349"/>
            <a:ext cx="508158" cy="543805"/>
            <a:chOff x="0" y="0"/>
            <a:chExt cx="812800" cy="86981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1509" y="5094059"/>
            <a:ext cx="508158" cy="543805"/>
            <a:chOff x="0" y="0"/>
            <a:chExt cx="812800" cy="8698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5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1509" y="3762533"/>
            <a:ext cx="508158" cy="543805"/>
            <a:chOff x="0" y="0"/>
            <a:chExt cx="812800" cy="86981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1509" y="6425585"/>
            <a:ext cx="508158" cy="543805"/>
            <a:chOff x="0" y="0"/>
            <a:chExt cx="812800" cy="869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7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1509" y="5759822"/>
            <a:ext cx="508158" cy="543805"/>
            <a:chOff x="0" y="0"/>
            <a:chExt cx="812800" cy="86981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6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 rot="973833">
            <a:off x="15088221" y="6732232"/>
            <a:ext cx="2660764" cy="3271778"/>
            <a:chOff x="0" y="0"/>
            <a:chExt cx="3547686" cy="4362370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 t="11872" b="6203"/>
            <a:stretch>
              <a:fillRect/>
            </a:stretch>
          </p:blipFill>
          <p:spPr>
            <a:xfrm>
              <a:off x="0" y="0"/>
              <a:ext cx="3547686" cy="4362370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 rot="-542939">
            <a:off x="12431349" y="6882022"/>
            <a:ext cx="2636985" cy="3669773"/>
            <a:chOff x="0" y="0"/>
            <a:chExt cx="3515979" cy="4893030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"/>
            <a:srcRect l="26062" r="26062"/>
            <a:stretch>
              <a:fillRect/>
            </a:stretch>
          </p:blipFill>
          <p:spPr>
            <a:xfrm>
              <a:off x="0" y="0"/>
              <a:ext cx="3515979" cy="4893030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951509" y="7093216"/>
            <a:ext cx="508158" cy="543805"/>
            <a:chOff x="0" y="0"/>
            <a:chExt cx="812800" cy="86981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8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1509" y="7760846"/>
            <a:ext cx="508158" cy="543805"/>
            <a:chOff x="0" y="0"/>
            <a:chExt cx="812800" cy="86981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69819"/>
            </a:xfrm>
            <a:custGeom>
              <a:avLst/>
              <a:gdLst/>
              <a:ahLst/>
              <a:cxnLst/>
              <a:rect l="l" t="t" r="r" b="b"/>
              <a:pathLst>
                <a:path w="812800" h="869819">
                  <a:moveTo>
                    <a:pt x="406400" y="0"/>
                  </a:moveTo>
                  <a:cubicBezTo>
                    <a:pt x="181951" y="0"/>
                    <a:pt x="0" y="194716"/>
                    <a:pt x="0" y="434909"/>
                  </a:cubicBezTo>
                  <a:cubicBezTo>
                    <a:pt x="0" y="675103"/>
                    <a:pt x="181951" y="869819"/>
                    <a:pt x="406400" y="869819"/>
                  </a:cubicBezTo>
                  <a:cubicBezTo>
                    <a:pt x="630849" y="869819"/>
                    <a:pt x="812800" y="675103"/>
                    <a:pt x="812800" y="434909"/>
                  </a:cubicBezTo>
                  <a:cubicBezTo>
                    <a:pt x="812800" y="1947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E"/>
            </a:solidFill>
            <a:ln w="95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52970"/>
              <a:ext cx="660400" cy="73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191919"/>
                  </a:solidFill>
                  <a:latin typeface="Gotham"/>
                  <a:ea typeface="Gotham"/>
                  <a:cs typeface="Gotham"/>
                  <a:sym typeface="Gotham"/>
                </a:rPr>
                <a:t>9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23676" y="223267"/>
            <a:ext cx="6600410" cy="122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1"/>
              </a:lnSpc>
            </a:pPr>
            <a:r>
              <a:rPr lang="en-US" sz="7072" b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Дисципліни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59667" y="1643095"/>
            <a:ext cx="16161451" cy="743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Українська етнологія (Аврамук Д. А.); 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Французька для початківців (Голембієвська М. В.); 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English-Speaking Countries. History and Culture (Клівчук Л. В.);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English for everyday communication (Мохнюк Т. В.); 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Література і культура: міжтекстові зв’язки, кіноінтерпретації та сучасні медіа (Ніпрук М. О.);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Сучасна література в світовому контексті (Ніпрук М. О.); 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Психологія безпеки особистості (Пахомова І. О.);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Валеологія та основи медичних знань (Хайнацька Т. В.);</a:t>
            </a:r>
          </a:p>
          <a:p>
            <a:pPr algn="l">
              <a:lnSpc>
                <a:spcPts val="5293"/>
              </a:lnSpc>
            </a:pPr>
            <a:r>
              <a:rPr lang="en-US" sz="3921" spc="98">
                <a:solidFill>
                  <a:srgbClr val="191919"/>
                </a:solidFill>
                <a:latin typeface="Beatrix Antiqua"/>
                <a:ea typeface="Beatrix Antiqua"/>
                <a:cs typeface="Beatrix Antiqua"/>
                <a:sym typeface="Beatrix Antiqua"/>
              </a:rPr>
              <a:t>Основи психології (Чигринюк І. В.).</a:t>
            </a:r>
          </a:p>
          <a:p>
            <a:pPr algn="l">
              <a:lnSpc>
                <a:spcPts val="3176"/>
              </a:lnSpc>
            </a:pPr>
            <a:endParaRPr lang="en-US" sz="3921" spc="98">
              <a:solidFill>
                <a:srgbClr val="191919"/>
              </a:solidFill>
              <a:latin typeface="Beatrix Antiqua"/>
              <a:ea typeface="Beatrix Antiqua"/>
              <a:cs typeface="Beatrix Antiqua"/>
              <a:sym typeface="Beatrix Antiqua"/>
            </a:endParaRPr>
          </a:p>
          <a:p>
            <a:pPr algn="l">
              <a:lnSpc>
                <a:spcPts val="3176"/>
              </a:lnSpc>
            </a:pPr>
            <a:endParaRPr lang="en-US" sz="3921" spc="98">
              <a:solidFill>
                <a:srgbClr val="191919"/>
              </a:solidFill>
              <a:latin typeface="Beatrix Antiqua"/>
              <a:ea typeface="Beatrix Antiqua"/>
              <a:cs typeface="Beatrix Antiqua"/>
              <a:sym typeface="Beatrix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45777">
            <a:off x="3362327" y="467386"/>
            <a:ext cx="2705451" cy="9527581"/>
            <a:chOff x="0" y="0"/>
            <a:chExt cx="212191" cy="747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91" cy="747256"/>
            </a:xfrm>
            <a:custGeom>
              <a:avLst/>
              <a:gdLst/>
              <a:ahLst/>
              <a:cxnLst/>
              <a:rect l="l" t="t" r="r" b="b"/>
              <a:pathLst>
                <a:path w="212191" h="747256">
                  <a:moveTo>
                    <a:pt x="106095" y="0"/>
                  </a:moveTo>
                  <a:cubicBezTo>
                    <a:pt x="47500" y="0"/>
                    <a:pt x="0" y="167279"/>
                    <a:pt x="0" y="373628"/>
                  </a:cubicBezTo>
                  <a:cubicBezTo>
                    <a:pt x="0" y="579977"/>
                    <a:pt x="47500" y="747256"/>
                    <a:pt x="106095" y="747256"/>
                  </a:cubicBezTo>
                  <a:cubicBezTo>
                    <a:pt x="164690" y="747256"/>
                    <a:pt x="212191" y="579977"/>
                    <a:pt x="212191" y="373628"/>
                  </a:cubicBezTo>
                  <a:cubicBezTo>
                    <a:pt x="212191" y="167279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893" y="41480"/>
              <a:ext cx="172405" cy="635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15400" y="1028700"/>
            <a:ext cx="9372600" cy="6172200"/>
            <a:chOff x="0" y="0"/>
            <a:chExt cx="10432054" cy="560330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9715" b="9715"/>
            <a:stretch>
              <a:fillRect/>
            </a:stretch>
          </p:blipFill>
          <p:spPr>
            <a:xfrm>
              <a:off x="0" y="0"/>
              <a:ext cx="10432054" cy="5603302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56246" y="954030"/>
            <a:ext cx="8759154" cy="7655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endParaRPr lang="uk-UA" sz="4000" b="1" i="1" dirty="0" smtClean="0">
              <a:latin typeface="Gotham Bold Italics"/>
              <a:ea typeface="Gotham Bold Italics"/>
              <a:cs typeface="Gotham Bold Italics"/>
              <a:sym typeface="Gotham Bold Italics"/>
            </a:endParaRPr>
          </a:p>
          <a:p>
            <a:pPr algn="l">
              <a:lnSpc>
                <a:spcPts val="4223"/>
              </a:lnSpc>
            </a:pPr>
            <a:r>
              <a:rPr lang="en-US" sz="4000" b="1" i="1" dirty="0" err="1" smtClean="0">
                <a:latin typeface="Gotham Bold Italics"/>
                <a:ea typeface="Gotham Bold Italics"/>
                <a:cs typeface="Gotham Bold Italics"/>
                <a:sym typeface="Gotham Bold Italics"/>
              </a:rPr>
              <a:t>Переваги</a:t>
            </a:r>
            <a:r>
              <a:rPr lang="en-US" sz="4000" b="1" i="1" dirty="0" smtClean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40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курсу</a:t>
            </a:r>
            <a:r>
              <a:rPr lang="en-US" sz="4000" b="1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:</a:t>
            </a:r>
            <a:endParaRPr lang="uk-UA" sz="4000" b="1" i="1" dirty="0" smtClean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4223"/>
              </a:lnSpc>
            </a:pPr>
            <a:endParaRPr lang="uk-UA" sz="4000" b="1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4223"/>
              </a:lnSpc>
            </a:pPr>
            <a:endParaRPr lang="en-US" sz="4000" b="1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r>
              <a:rPr lang="en-US" sz="40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Традиції</a:t>
            </a:r>
            <a:r>
              <a:rPr lang="en-US" sz="40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–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це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круто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і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сучасно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: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вишиванки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етно-музика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українська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кухня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–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все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це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зараз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у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тренді</a:t>
            </a:r>
            <a:r>
              <a:rPr lang="en-US" sz="4000" b="1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!</a:t>
            </a:r>
            <a:endParaRPr lang="uk-UA" sz="4000" b="1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endParaRPr lang="uk-UA" sz="4000" b="1" i="1" dirty="0" smtClean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endParaRPr lang="uk-UA" sz="4000" b="1" i="1" dirty="0" smtClean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endParaRPr lang="en-US" sz="2816" b="1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r>
              <a:rPr lang="en-US" sz="40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Корисно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для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кар’єри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: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знання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традицій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допоможе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в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туризмі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дизайні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журналістиці</a:t>
            </a:r>
            <a:r>
              <a:rPr lang="en-US" sz="4000" b="1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4000" b="1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маркетингу</a:t>
            </a:r>
            <a:r>
              <a:rPr lang="en-US" sz="4000" b="1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.</a:t>
            </a:r>
            <a:endParaRPr lang="en-US" sz="4000" b="1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934200" y="6450247"/>
            <a:ext cx="5874095" cy="3697059"/>
            <a:chOff x="0" y="0"/>
            <a:chExt cx="129142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1422" cy="812800"/>
            </a:xfrm>
            <a:custGeom>
              <a:avLst/>
              <a:gdLst/>
              <a:ahLst/>
              <a:cxnLst/>
              <a:rect l="l" t="t" r="r" b="b"/>
              <a:pathLst>
                <a:path w="1291422" h="812800">
                  <a:moveTo>
                    <a:pt x="645711" y="0"/>
                  </a:moveTo>
                  <a:cubicBezTo>
                    <a:pt x="289095" y="0"/>
                    <a:pt x="0" y="181951"/>
                    <a:pt x="0" y="406400"/>
                  </a:cubicBezTo>
                  <a:cubicBezTo>
                    <a:pt x="0" y="630849"/>
                    <a:pt x="289095" y="812800"/>
                    <a:pt x="645711" y="812800"/>
                  </a:cubicBezTo>
                  <a:cubicBezTo>
                    <a:pt x="1002328" y="812800"/>
                    <a:pt x="1291422" y="630849"/>
                    <a:pt x="1291422" y="406400"/>
                  </a:cubicBezTo>
                  <a:cubicBezTo>
                    <a:pt x="1291422" y="181951"/>
                    <a:pt x="1002328" y="0"/>
                    <a:pt x="645711" y="0"/>
                  </a:cubicBezTo>
                  <a:close/>
                </a:path>
              </a:pathLst>
            </a:custGeom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1071" y="47625"/>
              <a:ext cx="1049281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77952" y="-83167"/>
            <a:ext cx="13520210" cy="12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УКРАЇНСЬКА ЕТНОЛОГІЯ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62327" y="467386"/>
            <a:ext cx="2705451" cy="9527581"/>
            <a:chOff x="0" y="0"/>
            <a:chExt cx="212191" cy="747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91" cy="747256"/>
            </a:xfrm>
            <a:custGeom>
              <a:avLst/>
              <a:gdLst/>
              <a:ahLst/>
              <a:cxnLst/>
              <a:rect l="l" t="t" r="r" b="b"/>
              <a:pathLst>
                <a:path w="212191" h="747256">
                  <a:moveTo>
                    <a:pt x="106095" y="0"/>
                  </a:moveTo>
                  <a:cubicBezTo>
                    <a:pt x="47500" y="0"/>
                    <a:pt x="0" y="167279"/>
                    <a:pt x="0" y="373628"/>
                  </a:cubicBezTo>
                  <a:cubicBezTo>
                    <a:pt x="0" y="579977"/>
                    <a:pt x="47500" y="747256"/>
                    <a:pt x="106095" y="747256"/>
                  </a:cubicBezTo>
                  <a:cubicBezTo>
                    <a:pt x="164690" y="747256"/>
                    <a:pt x="212191" y="579977"/>
                    <a:pt x="212191" y="373628"/>
                  </a:cubicBezTo>
                  <a:cubicBezTo>
                    <a:pt x="212191" y="167279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893" y="41480"/>
              <a:ext cx="172405" cy="635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77400" y="1204964"/>
            <a:ext cx="8610600" cy="6529336"/>
            <a:chOff x="0" y="0"/>
            <a:chExt cx="9988095" cy="659500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2326" r="12326"/>
            <a:stretch>
              <a:fillRect/>
            </a:stretch>
          </p:blipFill>
          <p:spPr>
            <a:xfrm>
              <a:off x="0" y="0"/>
              <a:ext cx="9988095" cy="659500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43365" y="1340911"/>
            <a:ext cx="10220595" cy="900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3600" b="1" i="1" dirty="0" err="1" smtClean="0">
                <a:latin typeface="Gotham Bold Italics"/>
                <a:ea typeface="Gotham Bold Italics"/>
                <a:cs typeface="Gotham Bold Italics"/>
                <a:sym typeface="Gotham Bold Italics"/>
              </a:rPr>
              <a:t>Під</a:t>
            </a:r>
            <a:r>
              <a:rPr lang="en-US" sz="3600" b="1" i="1" dirty="0" smtClean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час</a:t>
            </a: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першого</a:t>
            </a: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модуля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можна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буде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дізнатися</a:t>
            </a:r>
            <a:r>
              <a:rPr lang="en-US" sz="3600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,</a:t>
            </a:r>
            <a:r>
              <a:rPr lang="uk-UA" sz="3600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 як з'явився</a:t>
            </a:r>
            <a:r>
              <a:rPr lang="en-US" sz="3600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український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народ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.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Визначимо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чим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відрізняються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українці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з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різних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регіонів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а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також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про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життя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українців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за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кордоном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та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інші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народи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що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живуть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в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Україні</a:t>
            </a:r>
            <a:r>
              <a:rPr lang="en-US" sz="3600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.</a:t>
            </a:r>
            <a:endParaRPr lang="uk-UA" sz="3600" i="1" dirty="0" smtClean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endParaRPr lang="en-US" sz="3600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У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другому</a:t>
            </a: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модулі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студенти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дізнаються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про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родинні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традиції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українців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-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від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весільних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обрядів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виховання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дітей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а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також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про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народний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календар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свят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давні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вірування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та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унікальні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кулінарні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традиції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що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передавалися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з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покоління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в </a:t>
            </a:r>
            <a:r>
              <a:rPr lang="en-US" sz="3600" i="1" dirty="0" err="1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покоління</a:t>
            </a:r>
            <a:r>
              <a:rPr lang="en-US" sz="3600" i="1" dirty="0" smtClean="0">
                <a:latin typeface="Gotham Light Italics"/>
                <a:ea typeface="Gotham Light Italics"/>
                <a:cs typeface="Gotham Light Italics"/>
                <a:sym typeface="Gotham Light Italics"/>
              </a:rPr>
              <a:t>.</a:t>
            </a:r>
            <a:endParaRPr lang="uk-UA" sz="3600" i="1" dirty="0" smtClean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endParaRPr lang="en-US" sz="3600" i="1" dirty="0">
              <a:latin typeface="Gotham Light Italics"/>
              <a:ea typeface="Gotham Light Italics"/>
              <a:cs typeface="Gotham Light Italics"/>
              <a:sym typeface="Gotham Light Italics"/>
            </a:endParaRPr>
          </a:p>
          <a:p>
            <a:pPr algn="l">
              <a:lnSpc>
                <a:spcPts val="3943"/>
              </a:lnSpc>
            </a:pP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У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третьому</a:t>
            </a: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b="1" i="1" dirty="0" err="1">
                <a:latin typeface="Gotham Bold Italics"/>
                <a:ea typeface="Gotham Bold Italics"/>
                <a:cs typeface="Gotham Bold Italics"/>
                <a:sym typeface="Gotham Bold Italics"/>
              </a:rPr>
              <a:t>модулі</a:t>
            </a:r>
            <a:r>
              <a:rPr lang="en-US" sz="3600" b="1" i="1" dirty="0">
                <a:latin typeface="Gotham Bold Italics"/>
                <a:ea typeface="Gotham Bold Italics"/>
                <a:cs typeface="Gotham Bold Italics"/>
                <a:sym typeface="Gotham Bold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знайомство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з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таємничим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світом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української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демонології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,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народними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віруваннями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про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людей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з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магічними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 </a:t>
            </a:r>
            <a:r>
              <a:rPr lang="en-US" sz="3600" i="1" dirty="0" err="1">
                <a:latin typeface="Gotham Light Italics"/>
                <a:ea typeface="Gotham Light Italics"/>
                <a:cs typeface="Gotham Light Italics"/>
                <a:sym typeface="Gotham Light Italics"/>
              </a:rPr>
              <a:t>здібностями</a:t>
            </a:r>
            <a:r>
              <a:rPr lang="en-US" sz="3600" i="1" dirty="0">
                <a:latin typeface="Gotham Light Italics"/>
                <a:ea typeface="Gotham Light Italics"/>
                <a:cs typeface="Gotham Light Italics"/>
                <a:sym typeface="Gotham Light Italics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7952" y="-83167"/>
            <a:ext cx="13520210" cy="12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УКРАЇНСЬКА ЕТНОЛОГІЯ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633773" y="-1448372"/>
            <a:ext cx="5480705" cy="12753441"/>
            <a:chOff x="0" y="0"/>
            <a:chExt cx="349295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9295" cy="812800"/>
            </a:xfrm>
            <a:custGeom>
              <a:avLst/>
              <a:gdLst/>
              <a:ahLst/>
              <a:cxnLst/>
              <a:rect l="l" t="t" r="r" b="b"/>
              <a:pathLst>
                <a:path w="349295" h="812800">
                  <a:moveTo>
                    <a:pt x="174648" y="0"/>
                  </a:moveTo>
                  <a:cubicBezTo>
                    <a:pt x="78192" y="0"/>
                    <a:pt x="0" y="181951"/>
                    <a:pt x="0" y="406400"/>
                  </a:cubicBezTo>
                  <a:cubicBezTo>
                    <a:pt x="0" y="630849"/>
                    <a:pt x="78192" y="812800"/>
                    <a:pt x="174648" y="812800"/>
                  </a:cubicBezTo>
                  <a:cubicBezTo>
                    <a:pt x="271103" y="812800"/>
                    <a:pt x="349295" y="630849"/>
                    <a:pt x="349295" y="406400"/>
                  </a:cubicBezTo>
                  <a:cubicBezTo>
                    <a:pt x="349295" y="181951"/>
                    <a:pt x="271103" y="0"/>
                    <a:pt x="174648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32746" y="47625"/>
              <a:ext cx="283802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57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340"/>
            <a:ext cx="15538274" cy="103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49"/>
              </a:lnSpc>
              <a:spcBef>
                <a:spcPct val="0"/>
              </a:spcBef>
            </a:pPr>
            <a:r>
              <a:rPr lang="en-US" sz="6035" b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Французька мова для початківців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63151" y="837404"/>
            <a:ext cx="9307151" cy="9401971"/>
            <a:chOff x="0" y="0"/>
            <a:chExt cx="762152" cy="769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2152" cy="769917"/>
            </a:xfrm>
            <a:custGeom>
              <a:avLst/>
              <a:gdLst/>
              <a:ahLst/>
              <a:cxnLst/>
              <a:rect l="l" t="t" r="r" b="b"/>
              <a:pathLst>
                <a:path w="762152" h="769917">
                  <a:moveTo>
                    <a:pt x="381076" y="0"/>
                  </a:moveTo>
                  <a:cubicBezTo>
                    <a:pt x="170614" y="0"/>
                    <a:pt x="0" y="172352"/>
                    <a:pt x="0" y="384959"/>
                  </a:cubicBezTo>
                  <a:cubicBezTo>
                    <a:pt x="0" y="597565"/>
                    <a:pt x="170614" y="769917"/>
                    <a:pt x="381076" y="769917"/>
                  </a:cubicBezTo>
                  <a:cubicBezTo>
                    <a:pt x="591539" y="769917"/>
                    <a:pt x="762152" y="597565"/>
                    <a:pt x="762152" y="384959"/>
                  </a:cubicBezTo>
                  <a:cubicBezTo>
                    <a:pt x="762152" y="172352"/>
                    <a:pt x="591539" y="0"/>
                    <a:pt x="381076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1452" y="15030"/>
              <a:ext cx="619249" cy="682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4400" b="1" i="1" dirty="0" err="1">
                  <a:latin typeface="Brittany"/>
                  <a:ea typeface="Brittany"/>
                  <a:cs typeface="Brittany"/>
                  <a:sym typeface="Brittany"/>
                </a:rPr>
                <a:t>Завдання</a:t>
              </a:r>
              <a:r>
                <a:rPr lang="en-US" sz="4400" b="1" i="1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b="1" i="1" dirty="0" err="1">
                  <a:latin typeface="Brittany"/>
                  <a:ea typeface="Brittany"/>
                  <a:cs typeface="Brittany"/>
                  <a:sym typeface="Brittany"/>
                </a:rPr>
                <a:t>курсу</a:t>
              </a:r>
              <a:r>
                <a:rPr lang="en-US" sz="4400" b="1" i="1" dirty="0">
                  <a:latin typeface="Brittany"/>
                  <a:ea typeface="Brittany"/>
                  <a:cs typeface="Brittany"/>
                  <a:sym typeface="Brittany"/>
                </a:rPr>
                <a:t>: </a:t>
              </a: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ознайомлення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з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правилами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читання</a:t>
              </a: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  <a:endParaRPr lang="uk-UA" sz="4400" dirty="0" smtClean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endParaRPr lang="en-US" sz="4400" dirty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надання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знань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щодо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особливостей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вимови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голосних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та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приголосних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звуків</a:t>
              </a: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  <a:endParaRPr lang="uk-UA" sz="4400" dirty="0" smtClean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endParaRPr lang="en-US" sz="4400" dirty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вивчення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структури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речень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та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їх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застосування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практиці</a:t>
              </a: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  <a:endParaRPr lang="uk-UA" sz="4400" dirty="0" smtClean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endParaRPr lang="en-US" sz="4400" dirty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ознайомлення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з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основними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правилами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граматики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зокрема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часовими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формами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особливостями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побудови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стверджувальних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запитальних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та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заперечних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речень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</a:p>
            <a:p>
              <a:pPr algn="l">
                <a:lnSpc>
                  <a:spcPts val="3359"/>
                </a:lnSpc>
              </a:pPr>
              <a:endParaRPr lang="en-US" sz="2399" dirty="0">
                <a:solidFill>
                  <a:srgbClr val="004AAD"/>
                </a:solidFill>
                <a:latin typeface="Brittany"/>
                <a:ea typeface="Brittany"/>
                <a:cs typeface="Brittany"/>
                <a:sym typeface="Brittan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212599" y="1226702"/>
            <a:ext cx="9075401" cy="8791458"/>
          </a:xfrm>
          <a:custGeom>
            <a:avLst/>
            <a:gdLst/>
            <a:ahLst/>
            <a:cxnLst/>
            <a:rect l="l" t="t" r="r" b="b"/>
            <a:pathLst>
              <a:path w="9490163" h="8791458">
                <a:moveTo>
                  <a:pt x="0" y="0"/>
                </a:moveTo>
                <a:lnTo>
                  <a:pt x="9490163" y="0"/>
                </a:lnTo>
                <a:lnTo>
                  <a:pt x="9490163" y="8791458"/>
                </a:lnTo>
                <a:lnTo>
                  <a:pt x="0" y="879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1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56044" y="9258300"/>
            <a:ext cx="2460095" cy="615024"/>
          </a:xfrm>
          <a:custGeom>
            <a:avLst/>
            <a:gdLst/>
            <a:ahLst/>
            <a:cxnLst/>
            <a:rect l="l" t="t" r="r" b="b"/>
            <a:pathLst>
              <a:path w="2460095" h="615024">
                <a:moveTo>
                  <a:pt x="0" y="0"/>
                </a:moveTo>
                <a:lnTo>
                  <a:pt x="2460095" y="0"/>
                </a:lnTo>
                <a:lnTo>
                  <a:pt x="2460095" y="615024"/>
                </a:lnTo>
                <a:lnTo>
                  <a:pt x="0" y="615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340"/>
            <a:ext cx="15538274" cy="103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49"/>
              </a:lnSpc>
              <a:spcBef>
                <a:spcPct val="0"/>
              </a:spcBef>
            </a:pPr>
            <a:r>
              <a:rPr lang="en-US" sz="6035" b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Французька мова для початківців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63151" y="837404"/>
            <a:ext cx="9307151" cy="9401971"/>
            <a:chOff x="0" y="0"/>
            <a:chExt cx="762152" cy="769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2152" cy="769917"/>
            </a:xfrm>
            <a:custGeom>
              <a:avLst/>
              <a:gdLst/>
              <a:ahLst/>
              <a:cxnLst/>
              <a:rect l="l" t="t" r="r" b="b"/>
              <a:pathLst>
                <a:path w="762152" h="769917">
                  <a:moveTo>
                    <a:pt x="381076" y="0"/>
                  </a:moveTo>
                  <a:cubicBezTo>
                    <a:pt x="170614" y="0"/>
                    <a:pt x="0" y="172352"/>
                    <a:pt x="0" y="384959"/>
                  </a:cubicBezTo>
                  <a:cubicBezTo>
                    <a:pt x="0" y="597565"/>
                    <a:pt x="170614" y="769917"/>
                    <a:pt x="381076" y="769917"/>
                  </a:cubicBezTo>
                  <a:cubicBezTo>
                    <a:pt x="591539" y="769917"/>
                    <a:pt x="762152" y="597565"/>
                    <a:pt x="762152" y="384959"/>
                  </a:cubicBezTo>
                  <a:cubicBezTo>
                    <a:pt x="762152" y="172352"/>
                    <a:pt x="591539" y="0"/>
                    <a:pt x="381076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1452" y="15030"/>
              <a:ext cx="619249" cy="682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4400" b="1" i="1" dirty="0" err="1">
                  <a:latin typeface="Brittany"/>
                  <a:ea typeface="Brittany"/>
                  <a:cs typeface="Brittany"/>
                  <a:sym typeface="Brittany"/>
                </a:rPr>
                <a:t>Завдання</a:t>
              </a:r>
              <a:r>
                <a:rPr lang="en-US" sz="4400" b="1" i="1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b="1" i="1" dirty="0" err="1">
                  <a:latin typeface="Brittany"/>
                  <a:ea typeface="Brittany"/>
                  <a:cs typeface="Brittany"/>
                  <a:sym typeface="Brittany"/>
                </a:rPr>
                <a:t>курсу</a:t>
              </a:r>
              <a:r>
                <a:rPr lang="en-US" sz="4400" b="1" i="1" dirty="0">
                  <a:latin typeface="Brittany"/>
                  <a:ea typeface="Brittany"/>
                  <a:cs typeface="Brittany"/>
                  <a:sym typeface="Brittany"/>
                </a:rPr>
                <a:t>: </a:t>
              </a:r>
            </a:p>
            <a:p>
              <a:pPr algn="l">
                <a:lnSpc>
                  <a:spcPts val="3359"/>
                </a:lnSpc>
              </a:pP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вивчення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базової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лексики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необхідної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для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спілкування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початковому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етапі</a:t>
              </a: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  <a:endParaRPr lang="uk-UA" sz="4400" dirty="0" smtClean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endParaRPr lang="en-US" sz="4400" dirty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вироблення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навичок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побудови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діалогу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монологу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,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висловлення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власної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думки</a:t>
              </a:r>
              <a:r>
                <a:rPr lang="en-US" sz="4400" dirty="0" smtClean="0">
                  <a:latin typeface="Brittany"/>
                  <a:ea typeface="Brittany"/>
                  <a:cs typeface="Brittany"/>
                  <a:sym typeface="Brittany"/>
                </a:rPr>
                <a:t>;</a:t>
              </a:r>
              <a:endParaRPr lang="uk-UA" sz="4400" dirty="0" smtClean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endParaRPr lang="en-US" sz="4400" dirty="0">
                <a:latin typeface="Brittany"/>
                <a:ea typeface="Brittany"/>
                <a:cs typeface="Brittany"/>
                <a:sym typeface="Brittany"/>
              </a:endParaRPr>
            </a:p>
            <a:p>
              <a:pPr algn="l">
                <a:lnSpc>
                  <a:spcPts val="3359"/>
                </a:lnSpc>
              </a:pP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•-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вироблення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навичок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сприйняття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та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розуміння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мови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на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 </a:t>
              </a:r>
              <a:r>
                <a:rPr lang="en-US" sz="4400" dirty="0" err="1">
                  <a:latin typeface="Brittany"/>
                  <a:ea typeface="Brittany"/>
                  <a:cs typeface="Brittany"/>
                  <a:sym typeface="Brittany"/>
                </a:rPr>
                <a:t>слух</a:t>
              </a:r>
              <a:r>
                <a:rPr lang="en-US" sz="4400" dirty="0">
                  <a:latin typeface="Brittany"/>
                  <a:ea typeface="Brittany"/>
                  <a:cs typeface="Brittany"/>
                  <a:sym typeface="Brittany"/>
                </a:rPr>
                <a:t>.</a:t>
              </a:r>
            </a:p>
            <a:p>
              <a:pPr algn="ctr">
                <a:lnSpc>
                  <a:spcPts val="2659"/>
                </a:lnSpc>
              </a:pPr>
              <a:endParaRPr lang="en-US" sz="2399" dirty="0">
                <a:solidFill>
                  <a:srgbClr val="004AAD"/>
                </a:solidFill>
                <a:latin typeface="Brittany"/>
                <a:ea typeface="Brittany"/>
                <a:cs typeface="Brittany"/>
                <a:sym typeface="Brittan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1646" y="0"/>
            <a:ext cx="5934397" cy="593439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797837" y="1226702"/>
            <a:ext cx="9490163" cy="8791458"/>
          </a:xfrm>
          <a:custGeom>
            <a:avLst/>
            <a:gdLst/>
            <a:ahLst/>
            <a:cxnLst/>
            <a:rect l="l" t="t" r="r" b="b"/>
            <a:pathLst>
              <a:path w="9490163" h="8791458">
                <a:moveTo>
                  <a:pt x="0" y="0"/>
                </a:moveTo>
                <a:lnTo>
                  <a:pt x="9490163" y="0"/>
                </a:lnTo>
                <a:lnTo>
                  <a:pt x="9490163" y="8791458"/>
                </a:lnTo>
                <a:lnTo>
                  <a:pt x="0" y="879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1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56044" y="9258300"/>
            <a:ext cx="2460095" cy="615024"/>
          </a:xfrm>
          <a:custGeom>
            <a:avLst/>
            <a:gdLst/>
            <a:ahLst/>
            <a:cxnLst/>
            <a:rect l="l" t="t" r="r" b="b"/>
            <a:pathLst>
              <a:path w="2460095" h="615024">
                <a:moveTo>
                  <a:pt x="0" y="0"/>
                </a:moveTo>
                <a:lnTo>
                  <a:pt x="2460095" y="0"/>
                </a:lnTo>
                <a:lnTo>
                  <a:pt x="2460095" y="615024"/>
                </a:lnTo>
                <a:lnTo>
                  <a:pt x="0" y="615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828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8834" y="3227055"/>
            <a:ext cx="6963319" cy="696331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44908" y="4076700"/>
            <a:ext cx="8490692" cy="5868870"/>
          </a:xfrm>
          <a:custGeom>
            <a:avLst/>
            <a:gdLst/>
            <a:ahLst/>
            <a:cxnLst/>
            <a:rect l="l" t="t" r="r" b="b"/>
            <a:pathLst>
              <a:path w="6995681" h="4507932">
                <a:moveTo>
                  <a:pt x="0" y="0"/>
                </a:moveTo>
                <a:lnTo>
                  <a:pt x="6995681" y="0"/>
                </a:lnTo>
                <a:lnTo>
                  <a:pt x="6995681" y="4507932"/>
                </a:lnTo>
                <a:lnTo>
                  <a:pt x="0" y="4507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98" b="-679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-46249"/>
            <a:ext cx="1824137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English-Speaking Countries.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History and </a:t>
            </a:r>
            <a:r>
              <a:rPr lang="en-US" sz="7500" b="1" dirty="0" smtClean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Culture </a:t>
            </a:r>
            <a:endParaRPr lang="en-US" sz="7500" b="1" dirty="0">
              <a:solidFill>
                <a:srgbClr val="191919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60" y="2646796"/>
            <a:ext cx="10041340" cy="7635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2800" b="1" dirty="0" err="1">
                <a:latin typeface="Gotham Bold"/>
                <a:ea typeface="Gotham Bold"/>
                <a:cs typeface="Gotham Bold"/>
                <a:sym typeface="Gotham Bold"/>
              </a:rPr>
              <a:t>Основне</a:t>
            </a:r>
            <a:r>
              <a:rPr lang="en-US" sz="28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800" b="1" dirty="0" err="1">
                <a:latin typeface="Gotham Bold"/>
                <a:ea typeface="Gotham Bold"/>
                <a:cs typeface="Gotham Bold"/>
                <a:sym typeface="Gotham Bold"/>
              </a:rPr>
              <a:t>завдання</a:t>
            </a:r>
            <a:r>
              <a:rPr lang="en-US" sz="28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800" b="1" dirty="0" err="1">
                <a:latin typeface="Gotham Bold"/>
                <a:ea typeface="Gotham Bold"/>
                <a:cs typeface="Gotham Bold"/>
                <a:sym typeface="Gotham Bold"/>
              </a:rPr>
              <a:t>дисципліни</a:t>
            </a:r>
            <a:r>
              <a:rPr lang="en-US" sz="28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800" dirty="0" err="1">
                <a:ea typeface="Gotham Bold"/>
                <a:cs typeface="Gotham Bold"/>
                <a:sym typeface="Gotham Bold"/>
              </a:rPr>
              <a:t>формування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у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студентів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необхідного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країнознавчого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мінімуму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знань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про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Велику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Британію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 США,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Канаду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Австралію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та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Нову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Зеландію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географічне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положення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кліматичні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умови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природні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ресурси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найважливіші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етапи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історичного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розвитку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політичний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устрій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звичаї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та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традиції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особливості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суспільно-політичного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й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приватного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життя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a typeface="Gotham Bold"/>
                <a:cs typeface="Gotham Bold"/>
                <a:sym typeface="Gotham Bold"/>
              </a:rPr>
              <a:t>●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їхнього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менталітету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та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культурно-специфічні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властивості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мовленнєвої</a:t>
            </a:r>
            <a:r>
              <a:rPr lang="en-US" sz="2800" dirty="0">
                <a:ea typeface="Gotham Bold"/>
                <a:cs typeface="Gotham Bold"/>
                <a:sym typeface="Gotham Bold"/>
              </a:rPr>
              <a:t> </a:t>
            </a:r>
            <a:r>
              <a:rPr lang="en-US" sz="2800" dirty="0" err="1">
                <a:ea typeface="Gotham Bold"/>
                <a:cs typeface="Gotham Bold"/>
                <a:sym typeface="Gotham Bold"/>
              </a:rPr>
              <a:t>діяльності</a:t>
            </a:r>
            <a:endParaRPr lang="en-US" sz="2800" dirty="0"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8834" y="3227055"/>
            <a:ext cx="6963319" cy="696331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5257" y="5219700"/>
            <a:ext cx="7274257" cy="5067300"/>
          </a:xfrm>
          <a:custGeom>
            <a:avLst/>
            <a:gdLst/>
            <a:ahLst/>
            <a:cxnLst/>
            <a:rect l="l" t="t" r="r" b="b"/>
            <a:pathLst>
              <a:path w="8506982" h="5046874">
                <a:moveTo>
                  <a:pt x="0" y="0"/>
                </a:moveTo>
                <a:lnTo>
                  <a:pt x="8506982" y="0"/>
                </a:lnTo>
                <a:lnTo>
                  <a:pt x="8506982" y="5046874"/>
                </a:lnTo>
                <a:lnTo>
                  <a:pt x="0" y="5046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3" r="-117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81800" y="1409700"/>
            <a:ext cx="11183203" cy="8451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600" b="1" dirty="0" err="1">
                <a:latin typeface="Gotham Bold"/>
                <a:ea typeface="Gotham Bold"/>
                <a:cs typeface="Gotham Bold"/>
                <a:sym typeface="Gotham Bold"/>
              </a:rPr>
              <a:t>Основні</a:t>
            </a:r>
            <a:r>
              <a:rPr lang="en-US" sz="36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600" b="1" dirty="0" err="1">
                <a:latin typeface="Gotham Bold"/>
                <a:ea typeface="Gotham Bold"/>
                <a:cs typeface="Gotham Bold"/>
                <a:sym typeface="Gotham Bold"/>
              </a:rPr>
              <a:t>елементи</a:t>
            </a:r>
            <a:r>
              <a:rPr lang="en-US" sz="36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600" b="1" dirty="0" err="1">
                <a:latin typeface="Gotham Bold"/>
                <a:ea typeface="Gotham Bold"/>
                <a:cs typeface="Gotham Bold"/>
                <a:sym typeface="Gotham Bold"/>
              </a:rPr>
              <a:t>граматики</a:t>
            </a:r>
            <a:r>
              <a:rPr lang="en-US" sz="36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600" b="1" dirty="0" err="1">
                <a:latin typeface="Gotham Bold"/>
                <a:ea typeface="Gotham Bold"/>
                <a:cs typeface="Gotham Bold"/>
                <a:sym typeface="Gotham Bold"/>
              </a:rPr>
              <a:t>сучасної</a:t>
            </a:r>
            <a:r>
              <a:rPr lang="en-US" sz="36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600" b="1" dirty="0" err="1">
                <a:latin typeface="Gotham Bold"/>
                <a:ea typeface="Gotham Bold"/>
                <a:cs typeface="Gotham Bold"/>
                <a:sym typeface="Gotham Bold"/>
              </a:rPr>
              <a:t>англійської</a:t>
            </a:r>
            <a:r>
              <a:rPr lang="en-US" sz="360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600" b="1" dirty="0" err="1" smtClean="0">
                <a:latin typeface="Gotham Bold"/>
                <a:ea typeface="Gotham Bold"/>
                <a:cs typeface="Gotham Bold"/>
                <a:sym typeface="Gotham Bold"/>
              </a:rPr>
              <a:t>мови</a:t>
            </a:r>
            <a:endParaRPr lang="uk-UA" sz="3600" b="1" dirty="0" smtClean="0"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639"/>
              </a:lnSpc>
            </a:pPr>
            <a:endParaRPr lang="en-US" sz="3600" b="1" dirty="0"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2939"/>
              </a:lnSpc>
            </a:pPr>
            <a:r>
              <a:rPr lang="en-US" sz="3600" dirty="0">
                <a:latin typeface="Gotham"/>
                <a:ea typeface="Gotham"/>
                <a:cs typeface="Gotham"/>
                <a:sym typeface="Gotham"/>
              </a:rPr>
              <a:t>●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видо-часовими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дієслова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дійсного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способу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з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правилами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їх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формотворення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уживання</a:t>
            </a:r>
            <a:r>
              <a:rPr lang="en-US" sz="4000" dirty="0" smtClean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  <a:endParaRPr lang="en-US" sz="40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пасивним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станом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базовими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засобами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граматичної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синонімії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правилами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узгодження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часів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правилами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трансформації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прямої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непряму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основними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граматичними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засобами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вираження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модальності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;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видами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артиклів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правилами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їх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уживання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.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процесі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навчання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студенти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вдосконалюють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: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уміння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й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навички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розуміння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мовлення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англійської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слух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читання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текстів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різних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жанрів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середньої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складності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</a:t>
            </a:r>
          </a:p>
          <a:p>
            <a:pPr algn="ctr">
              <a:lnSpc>
                <a:spcPts val="2939"/>
              </a:lnSpc>
            </a:pP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●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розвивають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уміння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продукувати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чітке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плавне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зв’язне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усне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мовлення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ефективною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логічною</a:t>
            </a:r>
            <a:r>
              <a:rPr lang="en-US" sz="40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структурою</a:t>
            </a:r>
            <a:r>
              <a:rPr lang="en-US" sz="2099" b="1" dirty="0">
                <a:latin typeface="Gotham Bold"/>
                <a:ea typeface="Gotham Bold"/>
                <a:cs typeface="Gotham Bold"/>
                <a:sym typeface="Gotham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800" y="-314595"/>
            <a:ext cx="85344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English-Speaking Countries.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History and Culture </a:t>
            </a:r>
          </a:p>
        </p:txBody>
      </p:sp>
    </p:spTree>
    <p:extLst>
      <p:ext uri="{BB962C8B-B14F-4D97-AF65-F5344CB8AC3E}">
        <p14:creationId xmlns:p14="http://schemas.microsoft.com/office/powerpoint/2010/main" val="109514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786233" y="4785233"/>
            <a:ext cx="5501767" cy="550176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2"/>
              <a:stretch>
                <a:fillRect t="-12500" b="-1250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5715000"/>
                  </a:lnTo>
                  <a:cubicBezTo>
                    <a:pt x="6330950" y="6054090"/>
                    <a:pt x="6054090" y="6330950"/>
                    <a:pt x="5715000" y="6330950"/>
                  </a:cubicBezTo>
                  <a:lnTo>
                    <a:pt x="635000" y="6330950"/>
                  </a:lnTo>
                  <a:cubicBezTo>
                    <a:pt x="295910" y="6330950"/>
                    <a:pt x="19050" y="6054090"/>
                    <a:pt x="19050" y="571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5715000"/>
                  </a:lnTo>
                  <a:cubicBezTo>
                    <a:pt x="0" y="6065520"/>
                    <a:pt x="284480" y="6350000"/>
                    <a:pt x="635000" y="6350000"/>
                  </a:cubicBezTo>
                  <a:lnTo>
                    <a:pt x="5715000" y="6350000"/>
                  </a:lnTo>
                  <a:cubicBezTo>
                    <a:pt x="6065520" y="6350000"/>
                    <a:pt x="6350000" y="6065520"/>
                    <a:pt x="6350000" y="571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FD6220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0"/>
            <a:ext cx="5530104" cy="553010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5715000"/>
                  </a:lnTo>
                  <a:cubicBezTo>
                    <a:pt x="6330950" y="6054090"/>
                    <a:pt x="6054090" y="6330950"/>
                    <a:pt x="5715000" y="6330950"/>
                  </a:cubicBezTo>
                  <a:lnTo>
                    <a:pt x="635000" y="6330950"/>
                  </a:lnTo>
                  <a:cubicBezTo>
                    <a:pt x="295910" y="6330950"/>
                    <a:pt x="19050" y="6054090"/>
                    <a:pt x="19050" y="571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5715000"/>
                  </a:lnTo>
                  <a:cubicBezTo>
                    <a:pt x="0" y="6065520"/>
                    <a:pt x="284480" y="6350000"/>
                    <a:pt x="635000" y="6350000"/>
                  </a:cubicBezTo>
                  <a:lnTo>
                    <a:pt x="5715000" y="6350000"/>
                  </a:lnTo>
                  <a:cubicBezTo>
                    <a:pt x="6065520" y="6350000"/>
                    <a:pt x="6350000" y="6065520"/>
                    <a:pt x="6350000" y="571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FD622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788849" y="-2362"/>
            <a:ext cx="11764689" cy="4580007"/>
            <a:chOff x="0" y="0"/>
            <a:chExt cx="1405216" cy="5470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5216" cy="547052"/>
            </a:xfrm>
            <a:custGeom>
              <a:avLst/>
              <a:gdLst/>
              <a:ahLst/>
              <a:cxnLst/>
              <a:rect l="l" t="t" r="r" b="b"/>
              <a:pathLst>
                <a:path w="1405216" h="547052">
                  <a:moveTo>
                    <a:pt x="702608" y="0"/>
                  </a:moveTo>
                  <a:cubicBezTo>
                    <a:pt x="314568" y="0"/>
                    <a:pt x="0" y="122462"/>
                    <a:pt x="0" y="273526"/>
                  </a:cubicBezTo>
                  <a:cubicBezTo>
                    <a:pt x="0" y="424590"/>
                    <a:pt x="314568" y="547052"/>
                    <a:pt x="702608" y="547052"/>
                  </a:cubicBezTo>
                  <a:cubicBezTo>
                    <a:pt x="1090648" y="547052"/>
                    <a:pt x="1405216" y="424590"/>
                    <a:pt x="1405216" y="273526"/>
                  </a:cubicBezTo>
                  <a:cubicBezTo>
                    <a:pt x="1405216" y="122462"/>
                    <a:pt x="1090648" y="0"/>
                    <a:pt x="702608" y="0"/>
                  </a:cubicBezTo>
                  <a:close/>
                </a:path>
              </a:pathLst>
            </a:custGeom>
            <a:ln w="190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31739" y="22711"/>
              <a:ext cx="1141738" cy="473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22626" y="-97988"/>
            <a:ext cx="9839814" cy="432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0"/>
              </a:lnSpc>
              <a:spcBef>
                <a:spcPct val="0"/>
              </a:spcBef>
            </a:pPr>
            <a:r>
              <a:rPr lang="en-US" sz="8243" b="1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rPr>
              <a:t>English for everyday communication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5506731"/>
            <a:ext cx="12570922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0"/>
              </a:lnSpc>
            </a:pPr>
            <a:r>
              <a:rPr lang="en-US" sz="3050" b="1" dirty="0" err="1">
                <a:latin typeface="Gotham Bold"/>
                <a:ea typeface="Gotham Bold"/>
                <a:cs typeface="Gotham Bold"/>
                <a:sym typeface="Gotham Bold"/>
              </a:rPr>
              <a:t>Основними</a:t>
            </a:r>
            <a:r>
              <a:rPr lang="en-US" sz="305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50" b="1" dirty="0" err="1">
                <a:latin typeface="Gotham Bold"/>
                <a:ea typeface="Gotham Bold"/>
                <a:cs typeface="Gotham Bold"/>
                <a:sym typeface="Gotham Bold"/>
              </a:rPr>
              <a:t>завданнями</a:t>
            </a:r>
            <a:r>
              <a:rPr lang="en-US" sz="305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50" b="1" dirty="0" err="1">
                <a:latin typeface="Gotham Bold"/>
                <a:ea typeface="Gotham Bold"/>
                <a:cs typeface="Gotham Bold"/>
                <a:sym typeface="Gotham Bold"/>
              </a:rPr>
              <a:t>навчальної</a:t>
            </a:r>
            <a:r>
              <a:rPr lang="en-US" sz="3050" b="1" dirty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050" b="1" dirty="0" err="1">
                <a:latin typeface="Gotham Bold"/>
                <a:ea typeface="Gotham Bold"/>
                <a:cs typeface="Gotham Bold"/>
                <a:sym typeface="Gotham Bold"/>
              </a:rPr>
              <a:t>дисципліни</a:t>
            </a:r>
            <a:r>
              <a:rPr lang="en-US" sz="3050" b="1" dirty="0">
                <a:latin typeface="Gotham Bold"/>
                <a:ea typeface="Gotham Bold"/>
                <a:cs typeface="Gotham Bold"/>
                <a:sym typeface="Gotham Bold"/>
              </a:rPr>
              <a:t> є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інтеграція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навичкових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параметрів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з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фонетики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лексики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граматики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мовленнєвих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уміннях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формування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навичок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оптимального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ефективного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використання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англійської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у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професійній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діяльності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розвиток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уміння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послуговуватися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інформаційними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джерелами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самостійного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вдосконалення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мовленнєвої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культури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сприяння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розвитку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соціокультурної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компетенції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вихованню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полікультурної</a:t>
            </a:r>
            <a:r>
              <a:rPr lang="en-US" sz="3200" dirty="0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Gotham Bold"/>
                <a:cs typeface="Times New Roman" panose="02020603050405020304" pitchFamily="18" charset="0"/>
                <a:sym typeface="Gotham Bold"/>
              </a:rPr>
              <a:t>особистості</a:t>
            </a:r>
            <a:endParaRPr lang="en-US" sz="3200" dirty="0">
              <a:latin typeface="Times New Roman" panose="02020603050405020304" pitchFamily="18" charset="0"/>
              <a:ea typeface="Gotham Bold"/>
              <a:cs typeface="Times New Roman" panose="02020603050405020304" pitchFamily="18" charset="0"/>
              <a:sym typeface="Gotham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1119</Words>
  <Application>Microsoft Office PowerPoint</Application>
  <PresentationFormat>Довільний</PresentationFormat>
  <Paragraphs>148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Brittany</vt:lpstr>
      <vt:lpstr>Arial</vt:lpstr>
      <vt:lpstr>Gotham Bold</vt:lpstr>
      <vt:lpstr>Gotham</vt:lpstr>
      <vt:lpstr>Gotham Bold Italics</vt:lpstr>
      <vt:lpstr>Calibri</vt:lpstr>
      <vt:lpstr>Gotham Light Italics</vt:lpstr>
      <vt:lpstr>Times New Roman</vt:lpstr>
      <vt:lpstr>Beatrix Antiqua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Orange Simple Portfolio Presentation</dc:title>
  <cp:lastModifiedBy>Ірина</cp:lastModifiedBy>
  <cp:revision>13</cp:revision>
  <dcterms:created xsi:type="dcterms:W3CDTF">2006-08-16T00:00:00Z</dcterms:created>
  <dcterms:modified xsi:type="dcterms:W3CDTF">2026-03-10T19:55:07Z</dcterms:modified>
  <dc:identifier>DAHC4zFKueg</dc:identifier>
</cp:coreProperties>
</file>